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12"/>
  </p:notesMasterIdLst>
  <p:handoutMasterIdLst>
    <p:handoutMasterId r:id="rId13"/>
  </p:handoutMasterIdLst>
  <p:sldIdLst>
    <p:sldId id="256" r:id="rId2"/>
    <p:sldId id="273" r:id="rId3"/>
    <p:sldId id="259" r:id="rId4"/>
    <p:sldId id="260" r:id="rId5"/>
    <p:sldId id="261" r:id="rId6"/>
    <p:sldId id="269" r:id="rId7"/>
    <p:sldId id="263" r:id="rId8"/>
    <p:sldId id="281" r:id="rId9"/>
    <p:sldId id="262" r:id="rId10"/>
    <p:sldId id="277"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showGuides="1">
      <p:cViewPr>
        <p:scale>
          <a:sx n="103" d="100"/>
          <a:sy n="103" d="100"/>
        </p:scale>
        <p:origin x="1048" y="73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ru-RU" smtClean="0"/>
              <a:t>06.09.18</a:t>
            </a:fld>
            <a:endParaRPr lang="ru-RU"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ru-RU" smtClean="0"/>
              <a:t>‹#›</a:t>
            </a:fld>
            <a:endParaRPr lang="ru-RU"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ru-RU" smtClean="0"/>
              <a:t>06.09.18</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ru-RU" smtClean="0"/>
              <a:t>‹#›</a:t>
            </a:fld>
            <a:endParaRPr lang="ru-RU"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C40A10-6036-4879-816D-55C01FC94846}" type="slidenum">
              <a:rPr lang="ru-RU" smtClean="0"/>
              <a:t>8</a:t>
            </a:fld>
            <a:endParaRPr lang="ru-RU" dirty="0"/>
          </a:p>
        </p:txBody>
      </p:sp>
    </p:spTree>
    <p:extLst>
      <p:ext uri="{BB962C8B-B14F-4D97-AF65-F5344CB8AC3E}">
        <p14:creationId xmlns:p14="http://schemas.microsoft.com/office/powerpoint/2010/main" val="3348311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a:t>Click icon to add picture</a:t>
            </a:r>
            <a:endParaRPr lang="ru-RU"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dirty="0"/>
              <a:t>$12,345</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dirty="0"/>
              <a:t>$6,789</a:t>
            </a:r>
            <a:endParaRPr lang="ru-RU" dirty="0"/>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$25</a:t>
            </a:r>
            <a:endParaRPr lang="ru-RU" dirty="0"/>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$50</a:t>
            </a:r>
            <a:endParaRPr lang="ru-RU" dirty="0"/>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$100</a:t>
            </a:r>
            <a:endParaRPr lang="ru-RU" dirty="0"/>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a:t>
            </a:r>
            <a:br>
              <a:rPr lang="en-US" dirty="0"/>
            </a:br>
            <a:r>
              <a:rPr lang="en-US" dirty="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dirty="0"/>
              <a:t>CLICK TO EDIT</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dirty="0"/>
              <a:t>Competitor 2</a:t>
            </a:r>
          </a:p>
          <a:p>
            <a:r>
              <a:rPr lang="en-US" dirty="0"/>
              <a:t>Logo</a:t>
            </a:r>
            <a:endParaRPr lang="ru-RU" dirty="0"/>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1</a:t>
            </a:r>
            <a:endParaRPr lang="en-US" dirty="0"/>
          </a:p>
          <a:p>
            <a:r>
              <a:rPr lang="en-US" dirty="0"/>
              <a:t>Logo</a:t>
            </a:r>
            <a:endParaRPr lang="ru-RU" dirty="0"/>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3</a:t>
            </a:r>
            <a:endParaRPr lang="en-US" dirty="0"/>
          </a:p>
          <a:p>
            <a:r>
              <a:rPr lang="en-US" dirty="0"/>
              <a:t>Logo</a:t>
            </a:r>
            <a:endParaRPr lang="ru-RU" dirty="0"/>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4</a:t>
            </a:r>
            <a:endParaRPr lang="en-US" dirty="0"/>
          </a:p>
          <a:p>
            <a:r>
              <a:rPr lang="en-US" dirty="0"/>
              <a:t>Logo</a:t>
            </a:r>
            <a:r>
              <a:rPr lang="ru-RU" dirty="0"/>
              <a:t>я</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5</a:t>
            </a:r>
            <a:endParaRPr lang="en-US" dirty="0"/>
          </a:p>
          <a:p>
            <a:r>
              <a:rPr lang="en-US" dirty="0"/>
              <a:t>Logo</a:t>
            </a:r>
            <a:endParaRPr lang="ru-RU" dirty="0"/>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dirty="0"/>
              <a:t>Competitor </a:t>
            </a:r>
            <a:r>
              <a:rPr lang="ru-RU" dirty="0"/>
              <a:t>6</a:t>
            </a:r>
            <a:endParaRPr lang="en-US" dirty="0"/>
          </a:p>
          <a:p>
            <a:r>
              <a:rPr lang="en-US" dirty="0"/>
              <a:t>Logo</a:t>
            </a:r>
            <a:endParaRPr lang="ru-RU" dirty="0"/>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dirty="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dirty="0"/>
              <a:t>1</a:t>
            </a:r>
            <a:endParaRPr lang="ru-RU" dirty="0"/>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dirty="0"/>
              <a:t>2</a:t>
            </a:r>
            <a:endParaRPr lang="ru-RU" dirty="0"/>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dirty="0"/>
              <a:t>3</a:t>
            </a:r>
            <a:endParaRPr lang="ru-RU" dirty="0"/>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dirty="0"/>
              <a:t>TIMELINE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20XX</a:t>
            </a:r>
            <a:endParaRPr lang="ru-RU" dirty="0"/>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a:t>Click icon to add table</a:t>
            </a:r>
            <a:endParaRPr lang="ru-RU"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a:t>Click icon to add picture</a:t>
            </a:r>
            <a:endParaRPr lang="ru-RU"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dirty="0"/>
              <a:t>PITCH</a:t>
            </a:r>
            <a:br>
              <a:rPr lang="en-US" dirty="0"/>
            </a:br>
            <a:r>
              <a:rPr lang="en-US" dirty="0"/>
              <a:t>DECK</a:t>
            </a:r>
            <a:br>
              <a:rPr lang="en-US" dirty="0"/>
            </a:br>
            <a:r>
              <a:rPr lang="en-US" dirty="0"/>
              <a:t>TITLE</a:t>
            </a:r>
            <a:endParaRPr lang="ru-RU" dirty="0"/>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ru-RU" smtClean="0"/>
              <a:t>‹#›</a:t>
            </a:fld>
            <a:endParaRPr lang="ru-RU"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a:t>Click icon to add chart</a:t>
            </a:r>
            <a:endParaRPr lang="ru-RU"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a:t>Click icon to add picture</a:t>
            </a: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dirty="0"/>
              <a:t>THANK YOU!</a:t>
            </a:r>
            <a:endParaRPr lang="ru-RU" dirty="0"/>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August Bergqvist</a:t>
            </a:r>
            <a:endParaRPr lang="ru-RU" dirty="0"/>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Phone:</a:t>
            </a:r>
            <a:endParaRPr lang="ru-RU" dirty="0"/>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+7 888 999-000-11</a:t>
            </a:r>
            <a:endParaRPr lang="ru-RU" dirty="0"/>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Email:</a:t>
            </a:r>
            <a:endParaRPr lang="ru-RU" dirty="0"/>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Bergqvist@vanarsdelltd.com</a:t>
            </a:r>
            <a:endParaRPr lang="ru-RU" dirty="0"/>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dirty="0"/>
              <a:t>Website:</a:t>
            </a:r>
            <a:endParaRPr lang="ru-RU" dirty="0"/>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dirty="0"/>
              <a:t>www.vanarsdelltd.com</a:t>
            </a:r>
            <a:endParaRPr lang="ru-RU" dirty="0"/>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a:t>Click icon to add picture</a:t>
            </a: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dirty="0"/>
              <a:t>APPENDIX</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dirty="0"/>
              <a:t>TESTIMONIALS</a:t>
            </a:r>
            <a:endParaRPr lang="ru-RU"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a:t>
            </a:r>
            <a:br>
              <a:rPr lang="en-US" dirty="0"/>
            </a:br>
            <a:r>
              <a:rPr lang="en-US" dirty="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a:t>Click icon to add picture</a:t>
            </a:r>
            <a:endParaRPr lang="ru-RU"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a:t>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dirty="0"/>
              <a:t>CASE STUDY</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dirty="0"/>
              <a:t>CLICK TO EDIT TITLE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a:t>Click icon to add picture</a:t>
            </a:r>
            <a:endParaRPr lang="ru-RU"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1</a:t>
            </a:r>
            <a:endParaRPr lang="ru-RU" dirty="0"/>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1</a:t>
            </a:r>
            <a:endParaRPr lang="ru-RU" dirty="0"/>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dirty="0"/>
              <a:t>HOW TO USE THIS TEMPLATE</a:t>
            </a:r>
            <a:endParaRPr lang="ru-RU" dirty="0"/>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a:t>Click icon to add picture</a:t>
            </a:r>
            <a:endParaRPr lang="ru-RU"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dirty="0"/>
              <a:t>CLICK TO EDIT MASTER TITLE STYLE</a:t>
            </a:r>
            <a:endParaRPr lang="ru-RU" dirty="0"/>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dirty="0"/>
              <a:t>PITCH</a:t>
            </a:r>
            <a:br>
              <a:rPr lang="en-US" dirty="0"/>
            </a:br>
            <a:r>
              <a:rPr lang="en-US" dirty="0"/>
              <a:t>DECK</a:t>
            </a:r>
            <a:br>
              <a:rPr lang="en-US" dirty="0"/>
            </a:br>
            <a:r>
              <a:rPr lang="en-US" dirty="0"/>
              <a:t>TITLE</a:t>
            </a:r>
            <a:endParaRPr lang="ru-RU" dirty="0"/>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ru-RU" smtClean="0"/>
              <a:t>‹#›</a:t>
            </a:fld>
            <a:endParaRPr lang="ru-RU"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dirty="0"/>
              <a:t>MM.DD.20XX</a:t>
            </a:r>
            <a:endParaRPr lang="ru-RU" dirty="0"/>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ru-RU" smtClean="0"/>
              <a:pPr/>
              <a:t>‹#›</a:t>
            </a:fld>
            <a:endParaRPr lang="ru-RU"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dirty="0"/>
              <a:t>CLICK TO EDIT</a:t>
            </a:r>
            <a:endParaRPr lang="ru-RU" dirty="0"/>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a:t>Click icon to add picture</a:t>
            </a:r>
            <a:endParaRPr lang="ru-RU"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dirty="0"/>
              <a:t>CLICK TO EDIT</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a:t>Click icon to add picture</a:t>
            </a:r>
            <a:endParaRPr lang="ru-RU"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a:t>Click icon to add picture</a:t>
            </a:r>
            <a:endParaRPr lang="ru-RU"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a:t>Click icon to add picture</a:t>
            </a:r>
            <a:endParaRPr lang="ru-RU"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dirty="0"/>
              <a:t>CLICK TO EDIT</a:t>
            </a:r>
            <a:endParaRPr lang="ru-RU" dirty="0"/>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dirty="0"/>
              <a:t>MM.DD.20XX</a:t>
            </a:r>
            <a:endParaRPr lang="ru-RU" dirty="0"/>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RU"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dirty="0"/>
              <a:t>MM.DD.20XX</a:t>
            </a:r>
            <a:endParaRPr lang="ru-RU" dirty="0"/>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ru-RU" smtClean="0"/>
              <a:t>‹#›</a:t>
            </a:fld>
            <a:endParaRPr lang="ru-RU"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a:t>Click to edit Master title style</a:t>
            </a:r>
            <a:endParaRPr lang="ru-RU" dirty="0"/>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a:t>Click icon to add picture</a:t>
            </a:r>
            <a:endParaRPr lang="ru-RU"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1</a:t>
            </a:r>
            <a:endParaRPr lang="ru-RU"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2</a:t>
            </a:r>
            <a:endParaRPr lang="ru-RU"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dirty="0"/>
              <a:t>3</a:t>
            </a:r>
            <a:endParaRPr lang="ru-RU" dirty="0"/>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dirty="0"/>
              <a:t>MM.DD.20XX</a:t>
            </a:r>
            <a:endParaRPr lang="ru-RU" dirty="0"/>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dirty="0"/>
              <a:t>ADD A FOOTER</a:t>
            </a:r>
            <a:endParaRPr lang="ru-RU" dirty="0"/>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ru-RU" smtClean="0"/>
              <a:pPr/>
              <a:t>‹#›</a:t>
            </a:fld>
            <a:endParaRPr lang="ru-RU"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4.wdp"/><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3.wdp"/><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a:xfrm>
            <a:off x="1524000" y="2462986"/>
            <a:ext cx="9144000" cy="1786094"/>
          </a:xfrm>
        </p:spPr>
        <p:txBody>
          <a:bodyPr/>
          <a:lstStyle/>
          <a:p>
            <a:r>
              <a:rPr lang="en-US" sz="5400" dirty="0"/>
              <a:t>Code Fellows 301</a:t>
            </a:r>
            <a:br>
              <a:rPr lang="en-US" dirty="0"/>
            </a:br>
            <a:r>
              <a:rPr lang="en-US" dirty="0">
                <a:effectLst>
                  <a:glow rad="317500">
                    <a:schemeClr val="tx1">
                      <a:alpha val="40000"/>
                    </a:schemeClr>
                  </a:glow>
                </a:effectLst>
              </a:rPr>
              <a:t>Project P2T2</a:t>
            </a:r>
            <a:endParaRPr lang="ru-RU" dirty="0">
              <a:effectLst>
                <a:glow rad="317500">
                  <a:schemeClr val="tx1">
                    <a:alpha val="40000"/>
                  </a:schemeClr>
                </a:glow>
              </a:effectLst>
            </a:endParaRPr>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a:xfrm>
            <a:off x="1524000" y="4734696"/>
            <a:ext cx="9144000" cy="459798"/>
          </a:xfrm>
        </p:spPr>
        <p:txBody>
          <a:bodyPr/>
          <a:lstStyle/>
          <a:p>
            <a:pPr>
              <a:tabLst>
                <a:tab pos="2674938" algn="l"/>
              </a:tabLst>
            </a:pPr>
            <a:r>
              <a:rPr lang="en-US" dirty="0">
                <a:solidFill>
                  <a:schemeClr val="tx1">
                    <a:lumMod val="60000"/>
                    <a:lumOff val="40000"/>
                  </a:schemeClr>
                </a:solidFill>
              </a:rPr>
              <a:t>Programming Project Template &amp; Tracker</a:t>
            </a:r>
            <a:endParaRPr lang="ru-RU" dirty="0">
              <a:solidFill>
                <a:schemeClr val="tx1">
                  <a:lumMod val="60000"/>
                  <a:lumOff val="40000"/>
                </a:schemeClr>
              </a:solidFill>
            </a:endParaRP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p:pic>
      <p:sp>
        <p:nvSpPr>
          <p:cNvPr id="14" name="Text Placeholder 13">
            <a:extLst>
              <a:ext uri="{FF2B5EF4-FFF2-40B4-BE49-F238E27FC236}">
                <a16:creationId xmlns:a16="http://schemas.microsoft.com/office/drawing/2014/main" id="{3E5EE816-3363-1843-97F6-66A9B423EA62}"/>
              </a:ext>
            </a:extLst>
          </p:cNvPr>
          <p:cNvSpPr>
            <a:spLocks noGrp="1"/>
          </p:cNvSpPr>
          <p:nvPr>
            <p:ph type="body" sz="quarter" idx="15"/>
          </p:nvPr>
        </p:nvSpPr>
        <p:spPr/>
        <p:txBody>
          <a:bodyPr/>
          <a:lstStyle/>
          <a:p>
            <a:r>
              <a:rPr lang="en-US" dirty="0">
                <a:solidFill>
                  <a:schemeClr val="tx1">
                    <a:lumMod val="60000"/>
                    <a:lumOff val="40000"/>
                  </a:schemeClr>
                </a:solidFill>
              </a:rPr>
              <a:t>Find us at p2t2.herokuapp.com</a:t>
            </a:r>
          </a:p>
        </p:txBody>
      </p:sp>
    </p:spTree>
    <p:extLst>
      <p:ext uri="{BB962C8B-B14F-4D97-AF65-F5344CB8AC3E}">
        <p14:creationId xmlns:p14="http://schemas.microsoft.com/office/powerpoint/2010/main" val="398980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3042-5AE0-45BE-ADF7-928C67A00B04}"/>
              </a:ext>
            </a:extLst>
          </p:cNvPr>
          <p:cNvSpPr>
            <a:spLocks noGrp="1"/>
          </p:cNvSpPr>
          <p:nvPr>
            <p:ph type="title"/>
          </p:nvPr>
        </p:nvSpPr>
        <p:spPr/>
        <p:txBody>
          <a:bodyPr>
            <a:normAutofit/>
          </a:bodyPr>
          <a:lstStyle/>
          <a:p>
            <a:r>
              <a:rPr lang="en-US" sz="4000" dirty="0"/>
              <a:t>OUR</a:t>
            </a:r>
            <a:br>
              <a:rPr lang="en-US" sz="4000" dirty="0"/>
            </a:br>
            <a:r>
              <a:rPr lang="en-US" sz="4000" dirty="0"/>
              <a:t>TEAM</a:t>
            </a:r>
            <a:endParaRPr lang="ru-RU" sz="4000" dirty="0"/>
          </a:p>
        </p:txBody>
      </p:sp>
      <p:sp>
        <p:nvSpPr>
          <p:cNvPr id="3" name="Text Placeholder 2">
            <a:extLst>
              <a:ext uri="{FF2B5EF4-FFF2-40B4-BE49-F238E27FC236}">
                <a16:creationId xmlns:a16="http://schemas.microsoft.com/office/drawing/2014/main" id="{8823D066-07CC-49FB-90CA-1E6E642FD0B0}"/>
              </a:ext>
            </a:extLst>
          </p:cNvPr>
          <p:cNvSpPr>
            <a:spLocks noGrp="1"/>
          </p:cNvSpPr>
          <p:nvPr>
            <p:ph type="body" idx="1"/>
          </p:nvPr>
        </p:nvSpPr>
        <p:spPr>
          <a:xfrm>
            <a:off x="826771" y="3244567"/>
            <a:ext cx="2494721" cy="1920558"/>
          </a:xfrm>
        </p:spPr>
        <p:txBody>
          <a:bodyPr>
            <a:normAutofit fontScale="92500"/>
          </a:bodyPr>
          <a:lstStyle/>
          <a:p>
            <a:r>
              <a:rPr lang="en-US" dirty="0">
                <a:solidFill>
                  <a:schemeClr val="tx1">
                    <a:lumMod val="60000"/>
                    <a:lumOff val="40000"/>
                  </a:schemeClr>
                </a:solidFill>
              </a:rPr>
              <a:t>Starting Code Fellows 201 together in July, our team has taken steps towards becoming the next set of the most amazing developers to be unleashed on Seattle this year.</a:t>
            </a:r>
          </a:p>
        </p:txBody>
      </p:sp>
      <p:pic>
        <p:nvPicPr>
          <p:cNvPr id="23" name="Picture Placeholder 22">
            <a:extLst>
              <a:ext uri="{FF2B5EF4-FFF2-40B4-BE49-F238E27FC236}">
                <a16:creationId xmlns:a16="http://schemas.microsoft.com/office/drawing/2014/main" id="{BCDA0AB9-D2F0-43F7-8A11-F5E9906191F8}"/>
              </a:ext>
            </a:extLst>
          </p:cNvPr>
          <p:cNvPicPr>
            <a:picLocks noGrp="1" noChangeAspect="1"/>
          </p:cNvPicPr>
          <p:nvPr>
            <p:ph type="pic" sz="quarter" idx="33"/>
          </p:nvPr>
        </p:nvPicPr>
        <p:blipFill>
          <a:blip r:embed="rId2" cstate="hqprint">
            <a:extLst>
              <a:ext uri="{28A0092B-C50C-407E-A947-70E740481C1C}">
                <a14:useLocalDpi xmlns:a14="http://schemas.microsoft.com/office/drawing/2010/main"/>
              </a:ext>
            </a:extLst>
          </a:blip>
          <a:stretch>
            <a:fillRect/>
          </a:stretch>
        </p:blipFill>
        <p:spPr>
          <a:xfrm>
            <a:off x="3662712" y="1208893"/>
            <a:ext cx="1808823" cy="1750723"/>
          </a:xfrm>
        </p:spPr>
      </p:pic>
      <p:sp>
        <p:nvSpPr>
          <p:cNvPr id="10" name="Text Placeholder 9">
            <a:extLst>
              <a:ext uri="{FF2B5EF4-FFF2-40B4-BE49-F238E27FC236}">
                <a16:creationId xmlns:a16="http://schemas.microsoft.com/office/drawing/2014/main" id="{78F98AF3-5CC0-4C1C-95C8-7080E8F227A0}"/>
              </a:ext>
            </a:extLst>
          </p:cNvPr>
          <p:cNvSpPr>
            <a:spLocks noGrp="1"/>
          </p:cNvSpPr>
          <p:nvPr>
            <p:ph type="body" idx="32"/>
          </p:nvPr>
        </p:nvSpPr>
        <p:spPr>
          <a:xfrm>
            <a:off x="3661256" y="3428999"/>
            <a:ext cx="1774756" cy="538843"/>
          </a:xfrm>
        </p:spPr>
        <p:txBody>
          <a:bodyPr>
            <a:noAutofit/>
          </a:bodyPr>
          <a:lstStyle/>
          <a:p>
            <a:r>
              <a:rPr lang="en-US" sz="2800" dirty="0"/>
              <a:t>Vince    Masten</a:t>
            </a:r>
            <a:endParaRPr lang="ru-RU" sz="2800" dirty="0"/>
          </a:p>
        </p:txBody>
      </p:sp>
      <p:sp>
        <p:nvSpPr>
          <p:cNvPr id="9" name="Text Placeholder 8">
            <a:extLst>
              <a:ext uri="{FF2B5EF4-FFF2-40B4-BE49-F238E27FC236}">
                <a16:creationId xmlns:a16="http://schemas.microsoft.com/office/drawing/2014/main" id="{925DB19C-E7A8-45AA-8650-827149D84F25}"/>
              </a:ext>
            </a:extLst>
          </p:cNvPr>
          <p:cNvSpPr>
            <a:spLocks noGrp="1"/>
          </p:cNvSpPr>
          <p:nvPr>
            <p:ph type="body" idx="29"/>
          </p:nvPr>
        </p:nvSpPr>
        <p:spPr>
          <a:xfrm>
            <a:off x="3661256" y="4042831"/>
            <a:ext cx="1774756" cy="247699"/>
          </a:xfrm>
        </p:spPr>
        <p:txBody>
          <a:bodyPr/>
          <a:lstStyle/>
          <a:p>
            <a:r>
              <a:rPr lang="en-US" dirty="0">
                <a:solidFill>
                  <a:schemeClr val="tx1">
                    <a:lumMod val="60000"/>
                    <a:lumOff val="40000"/>
                  </a:schemeClr>
                </a:solidFill>
              </a:rPr>
              <a:t>Full-Stack Rockstar</a:t>
            </a:r>
            <a:endParaRPr lang="ru-RU" dirty="0">
              <a:solidFill>
                <a:schemeClr val="tx1">
                  <a:lumMod val="60000"/>
                  <a:lumOff val="40000"/>
                </a:schemeClr>
              </a:solidFill>
            </a:endParaRPr>
          </a:p>
        </p:txBody>
      </p:sp>
      <p:sp>
        <p:nvSpPr>
          <p:cNvPr id="8" name="Text Placeholder 7">
            <a:extLst>
              <a:ext uri="{FF2B5EF4-FFF2-40B4-BE49-F238E27FC236}">
                <a16:creationId xmlns:a16="http://schemas.microsoft.com/office/drawing/2014/main" id="{86211C21-F618-450D-80B7-ADC8416BF85A}"/>
              </a:ext>
            </a:extLst>
          </p:cNvPr>
          <p:cNvSpPr>
            <a:spLocks noGrp="1"/>
          </p:cNvSpPr>
          <p:nvPr>
            <p:ph type="body" idx="27"/>
          </p:nvPr>
        </p:nvSpPr>
        <p:spPr>
          <a:xfrm>
            <a:off x="3661257" y="4355032"/>
            <a:ext cx="1774756" cy="1427930"/>
          </a:xfrm>
        </p:spPr>
        <p:txBody>
          <a:bodyPr>
            <a:normAutofit fontScale="92500"/>
          </a:bodyPr>
          <a:lstStyle/>
          <a:p>
            <a:r>
              <a:rPr lang="en-US" dirty="0" err="1"/>
              <a:t>Bleghbleghvomit</a:t>
            </a:r>
            <a:r>
              <a:rPr lang="en-US" dirty="0"/>
              <a:t> my </a:t>
            </a:r>
            <a:r>
              <a:rPr lang="en-US" dirty="0" err="1"/>
              <a:t>furball</a:t>
            </a:r>
            <a:r>
              <a:rPr lang="en-US" dirty="0"/>
              <a:t> really tie the room together cough for flop over kitty </a:t>
            </a:r>
            <a:r>
              <a:rPr lang="en-US" dirty="0" err="1"/>
              <a:t>poochy</a:t>
            </a:r>
            <a:r>
              <a:rPr lang="en-US" dirty="0"/>
              <a:t> eat all the power cords. Make plans to dominate world and then take a nap.</a:t>
            </a:r>
          </a:p>
        </p:txBody>
      </p:sp>
      <p:pic>
        <p:nvPicPr>
          <p:cNvPr id="25" name="Picture Placeholder 24">
            <a:extLst>
              <a:ext uri="{FF2B5EF4-FFF2-40B4-BE49-F238E27FC236}">
                <a16:creationId xmlns:a16="http://schemas.microsoft.com/office/drawing/2014/main" id="{266E5B63-726C-4BAE-818C-574FCAA7C4B9}"/>
              </a:ext>
            </a:extLst>
          </p:cNvPr>
          <p:cNvPicPr>
            <a:picLocks noGrp="1" noChangeAspect="1"/>
          </p:cNvPicPr>
          <p:nvPr>
            <p:ph type="pic" sz="quarter" idx="35"/>
          </p:nvPr>
        </p:nvPicPr>
        <p:blipFill>
          <a:blip r:embed="rId3" cstate="hqprint">
            <a:extLst>
              <a:ext uri="{28A0092B-C50C-407E-A947-70E740481C1C}">
                <a14:useLocalDpi xmlns:a14="http://schemas.microsoft.com/office/drawing/2010/main"/>
              </a:ext>
            </a:extLst>
          </a:blip>
          <a:stretch>
            <a:fillRect/>
          </a:stretch>
        </p:blipFill>
        <p:spPr>
          <a:xfrm>
            <a:off x="5775632" y="1201192"/>
            <a:ext cx="1808823" cy="1766125"/>
          </a:xfrm>
        </p:spPr>
      </p:pic>
      <p:sp>
        <p:nvSpPr>
          <p:cNvPr id="19" name="Text Placeholder 18">
            <a:extLst>
              <a:ext uri="{FF2B5EF4-FFF2-40B4-BE49-F238E27FC236}">
                <a16:creationId xmlns:a16="http://schemas.microsoft.com/office/drawing/2014/main" id="{0D997D53-CF01-4DFB-BF60-A1C0E441E3ED}"/>
              </a:ext>
            </a:extLst>
          </p:cNvPr>
          <p:cNvSpPr>
            <a:spLocks noGrp="1"/>
          </p:cNvSpPr>
          <p:nvPr>
            <p:ph type="body" idx="41"/>
          </p:nvPr>
        </p:nvSpPr>
        <p:spPr>
          <a:xfrm>
            <a:off x="5774463" y="3428999"/>
            <a:ext cx="1774632" cy="538843"/>
          </a:xfrm>
        </p:spPr>
        <p:txBody>
          <a:bodyPr>
            <a:noAutofit/>
          </a:bodyPr>
          <a:lstStyle/>
          <a:p>
            <a:r>
              <a:rPr lang="en-US" sz="2800" dirty="0"/>
              <a:t>Heather Palmer</a:t>
            </a:r>
            <a:endParaRPr lang="ru-RU" sz="2800" dirty="0"/>
          </a:p>
        </p:txBody>
      </p:sp>
      <p:sp>
        <p:nvSpPr>
          <p:cNvPr id="18" name="Text Placeholder 17">
            <a:extLst>
              <a:ext uri="{FF2B5EF4-FFF2-40B4-BE49-F238E27FC236}">
                <a16:creationId xmlns:a16="http://schemas.microsoft.com/office/drawing/2014/main" id="{595DD6C0-4657-481E-B5A8-0B444B50E5E8}"/>
              </a:ext>
            </a:extLst>
          </p:cNvPr>
          <p:cNvSpPr>
            <a:spLocks noGrp="1"/>
          </p:cNvSpPr>
          <p:nvPr>
            <p:ph type="body" idx="40"/>
          </p:nvPr>
        </p:nvSpPr>
        <p:spPr>
          <a:xfrm>
            <a:off x="5775776" y="4042831"/>
            <a:ext cx="1774632" cy="247699"/>
          </a:xfrm>
        </p:spPr>
        <p:txBody>
          <a:bodyPr/>
          <a:lstStyle/>
          <a:p>
            <a:r>
              <a:rPr lang="en-US" dirty="0">
                <a:solidFill>
                  <a:schemeClr val="tx1">
                    <a:lumMod val="60000"/>
                    <a:lumOff val="40000"/>
                  </a:schemeClr>
                </a:solidFill>
              </a:rPr>
              <a:t>Full-Stack Ninja</a:t>
            </a:r>
            <a:endParaRPr lang="ru-RU" dirty="0">
              <a:solidFill>
                <a:schemeClr val="tx1">
                  <a:lumMod val="60000"/>
                  <a:lumOff val="40000"/>
                </a:schemeClr>
              </a:solidFill>
            </a:endParaRPr>
          </a:p>
        </p:txBody>
      </p:sp>
      <p:sp>
        <p:nvSpPr>
          <p:cNvPr id="17" name="Text Placeholder 16">
            <a:extLst>
              <a:ext uri="{FF2B5EF4-FFF2-40B4-BE49-F238E27FC236}">
                <a16:creationId xmlns:a16="http://schemas.microsoft.com/office/drawing/2014/main" id="{ABF18825-3673-4E2F-9474-F09020A67442}"/>
              </a:ext>
            </a:extLst>
          </p:cNvPr>
          <p:cNvSpPr>
            <a:spLocks noGrp="1"/>
          </p:cNvSpPr>
          <p:nvPr>
            <p:ph type="body" idx="39"/>
          </p:nvPr>
        </p:nvSpPr>
        <p:spPr>
          <a:xfrm>
            <a:off x="5775777" y="4355032"/>
            <a:ext cx="1774632" cy="1427930"/>
          </a:xfrm>
        </p:spPr>
        <p:txBody>
          <a:bodyPr>
            <a:normAutofit/>
          </a:bodyPr>
          <a:lstStyle/>
          <a:p>
            <a:r>
              <a:rPr lang="en-US" dirty="0"/>
              <a:t>Meow go back to sleep owner brings food and water tries to pet on head, so scratch get sprayed by water because bad cat</a:t>
            </a:r>
          </a:p>
        </p:txBody>
      </p:sp>
      <p:pic>
        <p:nvPicPr>
          <p:cNvPr id="27" name="Picture Placeholder 26">
            <a:extLst>
              <a:ext uri="{FF2B5EF4-FFF2-40B4-BE49-F238E27FC236}">
                <a16:creationId xmlns:a16="http://schemas.microsoft.com/office/drawing/2014/main" id="{9DA5D71E-B63C-4740-816D-8CDEE14F11DF}"/>
              </a:ext>
            </a:extLst>
          </p:cNvPr>
          <p:cNvPicPr>
            <a:picLocks noGrp="1" noChangeAspect="1"/>
          </p:cNvPicPr>
          <p:nvPr>
            <p:ph type="pic" sz="quarter" idx="34"/>
          </p:nvPr>
        </p:nvPicPr>
        <p:blipFill>
          <a:blip r:embed="rId4" cstate="hqprint">
            <a:extLst>
              <a:ext uri="{28A0092B-C50C-407E-A947-70E740481C1C}">
                <a14:useLocalDpi xmlns:a14="http://schemas.microsoft.com/office/drawing/2010/main"/>
              </a:ext>
            </a:extLst>
          </a:blip>
          <a:stretch>
            <a:fillRect/>
          </a:stretch>
        </p:blipFill>
        <p:spPr>
          <a:xfrm>
            <a:off x="7847912" y="1201192"/>
            <a:ext cx="1808823" cy="1751221"/>
          </a:xfrm>
        </p:spPr>
      </p:pic>
      <p:sp>
        <p:nvSpPr>
          <p:cNvPr id="16" name="Text Placeholder 15">
            <a:extLst>
              <a:ext uri="{FF2B5EF4-FFF2-40B4-BE49-F238E27FC236}">
                <a16:creationId xmlns:a16="http://schemas.microsoft.com/office/drawing/2014/main" id="{2CF8C6EE-D14B-4593-90D6-CA24946F3DC4}"/>
              </a:ext>
            </a:extLst>
          </p:cNvPr>
          <p:cNvSpPr>
            <a:spLocks noGrp="1"/>
          </p:cNvSpPr>
          <p:nvPr>
            <p:ph type="body" idx="38"/>
          </p:nvPr>
        </p:nvSpPr>
        <p:spPr>
          <a:xfrm>
            <a:off x="7846887" y="3428999"/>
            <a:ext cx="1774632" cy="538843"/>
          </a:xfrm>
        </p:spPr>
        <p:txBody>
          <a:bodyPr>
            <a:noAutofit/>
          </a:bodyPr>
          <a:lstStyle/>
          <a:p>
            <a:r>
              <a:rPr lang="en-US" sz="2800" dirty="0"/>
              <a:t>Diego    Ramos</a:t>
            </a:r>
            <a:endParaRPr lang="ru-RU" sz="2800" dirty="0"/>
          </a:p>
        </p:txBody>
      </p:sp>
      <p:sp>
        <p:nvSpPr>
          <p:cNvPr id="15" name="Text Placeholder 14">
            <a:extLst>
              <a:ext uri="{FF2B5EF4-FFF2-40B4-BE49-F238E27FC236}">
                <a16:creationId xmlns:a16="http://schemas.microsoft.com/office/drawing/2014/main" id="{074B00A8-C634-4ADE-8407-B48B655AD7CB}"/>
              </a:ext>
            </a:extLst>
          </p:cNvPr>
          <p:cNvSpPr>
            <a:spLocks noGrp="1"/>
          </p:cNvSpPr>
          <p:nvPr>
            <p:ph type="body" idx="37"/>
          </p:nvPr>
        </p:nvSpPr>
        <p:spPr>
          <a:xfrm>
            <a:off x="7846887" y="4042831"/>
            <a:ext cx="1774632" cy="247699"/>
          </a:xfrm>
        </p:spPr>
        <p:txBody>
          <a:bodyPr/>
          <a:lstStyle/>
          <a:p>
            <a:r>
              <a:rPr lang="en-US" dirty="0">
                <a:solidFill>
                  <a:schemeClr val="tx1">
                    <a:lumMod val="60000"/>
                    <a:lumOff val="40000"/>
                  </a:schemeClr>
                </a:solidFill>
              </a:rPr>
              <a:t>Full-Stack Hacker</a:t>
            </a:r>
            <a:endParaRPr lang="ru-RU" dirty="0">
              <a:solidFill>
                <a:schemeClr val="tx1">
                  <a:lumMod val="60000"/>
                  <a:lumOff val="40000"/>
                </a:schemeClr>
              </a:solidFill>
            </a:endParaRPr>
          </a:p>
        </p:txBody>
      </p:sp>
      <p:sp>
        <p:nvSpPr>
          <p:cNvPr id="14" name="Text Placeholder 13">
            <a:extLst>
              <a:ext uri="{FF2B5EF4-FFF2-40B4-BE49-F238E27FC236}">
                <a16:creationId xmlns:a16="http://schemas.microsoft.com/office/drawing/2014/main" id="{EE81294A-CAF6-4165-AEDE-DAEA7D37245F}"/>
              </a:ext>
            </a:extLst>
          </p:cNvPr>
          <p:cNvSpPr>
            <a:spLocks noGrp="1"/>
          </p:cNvSpPr>
          <p:nvPr>
            <p:ph type="body" idx="36"/>
          </p:nvPr>
        </p:nvSpPr>
        <p:spPr>
          <a:xfrm>
            <a:off x="7846888" y="4355032"/>
            <a:ext cx="1774632" cy="1427930"/>
          </a:xfrm>
        </p:spPr>
        <p:txBody>
          <a:bodyPr>
            <a:normAutofit fontScale="92500" lnSpcReduction="10000"/>
          </a:bodyPr>
          <a:lstStyle/>
          <a:p>
            <a:r>
              <a:rPr lang="en-US" dirty="0"/>
              <a:t>Cat slap dog in face decide to want nothing to do with my owner today, freak human out make funny noise mow mow mow mow mow mow success now attack human.</a:t>
            </a:r>
          </a:p>
        </p:txBody>
      </p:sp>
      <p:sp>
        <p:nvSpPr>
          <p:cNvPr id="6" name="Slide Number Placeholder 5">
            <a:extLst>
              <a:ext uri="{FF2B5EF4-FFF2-40B4-BE49-F238E27FC236}">
                <a16:creationId xmlns:a16="http://schemas.microsoft.com/office/drawing/2014/main" id="{9BEB9258-160D-4BB3-A188-7E7AF286BC77}"/>
              </a:ext>
            </a:extLst>
          </p:cNvPr>
          <p:cNvSpPr>
            <a:spLocks noGrp="1"/>
          </p:cNvSpPr>
          <p:nvPr>
            <p:ph type="sldNum" sz="quarter" idx="12"/>
          </p:nvPr>
        </p:nvSpPr>
        <p:spPr/>
        <p:txBody>
          <a:bodyPr/>
          <a:lstStyle/>
          <a:p>
            <a:fld id="{8D581BC7-E183-40DB-AC97-C19EA4EB8894}" type="slidenum">
              <a:rPr lang="ru-RU" smtClean="0"/>
              <a:t>2</a:t>
            </a:fld>
            <a:endParaRPr lang="ru-RU" dirty="0"/>
          </a:p>
        </p:txBody>
      </p:sp>
      <p:sp>
        <p:nvSpPr>
          <p:cNvPr id="4" name="Date Placeholder 3">
            <a:extLst>
              <a:ext uri="{FF2B5EF4-FFF2-40B4-BE49-F238E27FC236}">
                <a16:creationId xmlns:a16="http://schemas.microsoft.com/office/drawing/2014/main" id="{993F124E-AEC7-4C29-BD76-3837B6D8F6F0}"/>
              </a:ext>
            </a:extLst>
          </p:cNvPr>
          <p:cNvSpPr>
            <a:spLocks noGrp="1"/>
          </p:cNvSpPr>
          <p:nvPr>
            <p:ph type="dt" sz="half" idx="10"/>
          </p:nvPr>
        </p:nvSpPr>
        <p:spPr/>
        <p:txBody>
          <a:bodyPr/>
          <a:lstStyle/>
          <a:p>
            <a:r>
              <a:rPr lang="en-US" dirty="0"/>
              <a:t>09.07.2018</a:t>
            </a:r>
          </a:p>
        </p:txBody>
      </p:sp>
      <p:pic>
        <p:nvPicPr>
          <p:cNvPr id="22" name="Picture Placeholder 26">
            <a:extLst>
              <a:ext uri="{FF2B5EF4-FFF2-40B4-BE49-F238E27FC236}">
                <a16:creationId xmlns:a16="http://schemas.microsoft.com/office/drawing/2014/main" id="{5D4EB5E3-0CFD-FA47-ADC5-15B95CEBA7E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919023" y="1193606"/>
            <a:ext cx="1808823" cy="1781297"/>
          </a:xfrm>
          <a:prstGeom prst="ellipse">
            <a:avLst/>
          </a:prstGeom>
          <a:ln w="12700">
            <a:solidFill>
              <a:schemeClr val="tx2"/>
            </a:solidFill>
          </a:ln>
        </p:spPr>
      </p:pic>
      <p:sp>
        <p:nvSpPr>
          <p:cNvPr id="26" name="Text Placeholder 14">
            <a:extLst>
              <a:ext uri="{FF2B5EF4-FFF2-40B4-BE49-F238E27FC236}">
                <a16:creationId xmlns:a16="http://schemas.microsoft.com/office/drawing/2014/main" id="{F97FECFC-ABB3-2041-B56B-2292CFA9027E}"/>
              </a:ext>
            </a:extLst>
          </p:cNvPr>
          <p:cNvSpPr txBox="1">
            <a:spLocks/>
          </p:cNvSpPr>
          <p:nvPr/>
        </p:nvSpPr>
        <p:spPr>
          <a:xfrm>
            <a:off x="9917998" y="4042831"/>
            <a:ext cx="1774632" cy="247699"/>
          </a:xfrm>
          <a:prstGeom prst="rect">
            <a:avLst/>
          </a:prstGeom>
        </p:spPr>
        <p:txBody>
          <a:bodyPr vert="horz" lIns="0" tIns="0" rIns="0" bIns="0" rtlCol="0" anchor="b" anchorCtr="0">
            <a:normAutofit/>
          </a:bodyPr>
          <a:lstStyle>
            <a:lvl1pPr marL="0" indent="0" algn="ctr" defTabSz="914400" rtl="0" eaLnBrk="1" latinLnBrk="0" hangingPunct="1">
              <a:lnSpc>
                <a:spcPct val="90000"/>
              </a:lnSpc>
              <a:spcBef>
                <a:spcPts val="600"/>
              </a:spcBef>
              <a:buClr>
                <a:schemeClr val="tx1"/>
              </a:buClr>
              <a:buFont typeface="Courier New" panose="02070309020205020404" pitchFamily="49" charset="0"/>
              <a:buNone/>
              <a:defRPr sz="1600" b="0" i="1" kern="1200">
                <a:solidFill>
                  <a:schemeClr val="tx1"/>
                </a:solidFill>
                <a:latin typeface="+mn-lt"/>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solidFill>
                  <a:schemeClr val="tx1">
                    <a:lumMod val="60000"/>
                    <a:lumOff val="40000"/>
                  </a:schemeClr>
                </a:solidFill>
              </a:rPr>
              <a:t>Full-Stack Guru</a:t>
            </a:r>
            <a:endParaRPr lang="ru-RU" dirty="0">
              <a:solidFill>
                <a:schemeClr val="tx1">
                  <a:lumMod val="60000"/>
                  <a:lumOff val="40000"/>
                </a:schemeClr>
              </a:solidFill>
            </a:endParaRPr>
          </a:p>
        </p:txBody>
      </p:sp>
      <p:sp>
        <p:nvSpPr>
          <p:cNvPr id="28" name="Text Placeholder 13">
            <a:extLst>
              <a:ext uri="{FF2B5EF4-FFF2-40B4-BE49-F238E27FC236}">
                <a16:creationId xmlns:a16="http://schemas.microsoft.com/office/drawing/2014/main" id="{453119BC-17DB-E849-9277-A929A0E49070}"/>
              </a:ext>
            </a:extLst>
          </p:cNvPr>
          <p:cNvSpPr txBox="1">
            <a:spLocks/>
          </p:cNvSpPr>
          <p:nvPr/>
        </p:nvSpPr>
        <p:spPr>
          <a:xfrm>
            <a:off x="9917999" y="4355032"/>
            <a:ext cx="1774632" cy="1427930"/>
          </a:xfrm>
          <a:prstGeom prst="rect">
            <a:avLst/>
          </a:prstGeom>
        </p:spPr>
        <p:txBody>
          <a:bodyPr vert="horz" lIns="0" tIns="0" rIns="0" bIns="0" rtlCol="0">
            <a:normAutofit fontScale="92500" lnSpcReduction="10000"/>
          </a:bodyPr>
          <a:lstStyle>
            <a:lvl1pPr marL="0" indent="0" algn="ctr" defTabSz="914400" rtl="0" eaLnBrk="1" latinLnBrk="0" hangingPunct="1">
              <a:lnSpc>
                <a:spcPct val="100000"/>
              </a:lnSpc>
              <a:spcBef>
                <a:spcPts val="600"/>
              </a:spcBef>
              <a:buClr>
                <a:schemeClr val="tx1"/>
              </a:buClr>
              <a:buFont typeface="Courier New" panose="02070309020205020404" pitchFamily="49" charset="0"/>
              <a:buNone/>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Stare at wall turn and meow stare at wall some more meow again continue staring have secret plans. Stand in doorway, unwilling to chose whether to stay in or go out</a:t>
            </a:r>
          </a:p>
        </p:txBody>
      </p:sp>
      <p:sp>
        <p:nvSpPr>
          <p:cNvPr id="29" name="Text Placeholder 15">
            <a:extLst>
              <a:ext uri="{FF2B5EF4-FFF2-40B4-BE49-F238E27FC236}">
                <a16:creationId xmlns:a16="http://schemas.microsoft.com/office/drawing/2014/main" id="{C21770BC-70A9-A649-ABA2-E6F4996300AE}"/>
              </a:ext>
            </a:extLst>
          </p:cNvPr>
          <p:cNvSpPr txBox="1">
            <a:spLocks/>
          </p:cNvSpPr>
          <p:nvPr/>
        </p:nvSpPr>
        <p:spPr>
          <a:xfrm>
            <a:off x="9798002" y="3428999"/>
            <a:ext cx="1774632" cy="538843"/>
          </a:xfrm>
          <a:prstGeom prst="rect">
            <a:avLst/>
          </a:prstGeom>
        </p:spPr>
        <p:txBody>
          <a:bodyPr vert="horz" lIns="0" tIns="0" rIns="0" bIns="0" rtlCol="0" anchor="b" anchorCtr="0">
            <a:noAutofit/>
          </a:bodyPr>
          <a:lstStyle>
            <a:lvl1pPr marL="0" indent="0" algn="ctr" defTabSz="914400" rtl="0" eaLnBrk="1" latinLnBrk="0" hangingPunct="1">
              <a:lnSpc>
                <a:spcPct val="90000"/>
              </a:lnSpc>
              <a:spcBef>
                <a:spcPts val="600"/>
              </a:spcBef>
              <a:buClr>
                <a:schemeClr val="tx1"/>
              </a:buClr>
              <a:buFont typeface="Courier New" panose="02070309020205020404" pitchFamily="49" charset="0"/>
              <a:buNone/>
              <a:defRPr sz="20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dirty="0"/>
              <a:t>Candice Thomas</a:t>
            </a:r>
            <a:endParaRPr lang="ru-RU" sz="2800" dirty="0"/>
          </a:p>
        </p:txBody>
      </p:sp>
    </p:spTree>
    <p:extLst>
      <p:ext uri="{BB962C8B-B14F-4D97-AF65-F5344CB8AC3E}">
        <p14:creationId xmlns:p14="http://schemas.microsoft.com/office/powerpoint/2010/main" val="129253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2854411" y="1090118"/>
            <a:ext cx="3246204" cy="5767882"/>
          </a:xfrm>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normAutofit/>
          </a:bodyPr>
          <a:lstStyle/>
          <a:p>
            <a:r>
              <a:rPr lang="en-US" sz="4000" dirty="0"/>
              <a:t>PROBLEM</a:t>
            </a:r>
            <a:endParaRPr lang="ru-RU" sz="4000" dirty="0"/>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99358"/>
            <a:ext cx="4733302" cy="375603"/>
          </a:xfrm>
        </p:spPr>
        <p:txBody>
          <a:bodyPr/>
          <a:lstStyle/>
          <a:p>
            <a:pPr algn="r"/>
            <a:r>
              <a:rPr lang="en-US" b="0" i="1" dirty="0">
                <a:solidFill>
                  <a:schemeClr val="tx1">
                    <a:lumMod val="60000"/>
                    <a:lumOff val="40000"/>
                  </a:schemeClr>
                </a:solidFill>
              </a:rPr>
              <a:t>”How do I even approach this massive project?”</a:t>
            </a:r>
            <a:endParaRPr lang="ru-RU" b="0" i="1" dirty="0">
              <a:solidFill>
                <a:schemeClr val="tx1">
                  <a:lumMod val="60000"/>
                  <a:lumOff val="40000"/>
                </a:schemeClr>
              </a:solidFill>
            </a:endParaRP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868443"/>
            <a:ext cx="4482996" cy="2672548"/>
          </a:xfrm>
        </p:spPr>
        <p:txBody>
          <a:bodyPr>
            <a:normAutofit/>
          </a:bodyPr>
          <a:lstStyle/>
          <a:p>
            <a:r>
              <a:rPr lang="en-US" sz="1800" dirty="0">
                <a:solidFill>
                  <a:schemeClr val="bg2"/>
                </a:solidFill>
              </a:rPr>
              <a:t>You need a quick framework to start planning out a large project and don’t know where to exactly start</a:t>
            </a:r>
          </a:p>
          <a:p>
            <a:r>
              <a:rPr lang="en-US" sz="1800" dirty="0">
                <a:solidFill>
                  <a:schemeClr val="bg2"/>
                </a:solidFill>
              </a:rPr>
              <a:t>You’ve got a list of basic requirements and got started writing a server, but not really sure where to go from there</a:t>
            </a:r>
          </a:p>
          <a:p>
            <a:r>
              <a:rPr lang="en-US" sz="1800" dirty="0">
                <a:solidFill>
                  <a:schemeClr val="bg2"/>
                </a:solidFill>
              </a:rPr>
              <a:t>Issues, bugs, and milestones are piling up and you don’t know how to proceed</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ru-RU" smtClean="0"/>
              <a:pPr/>
              <a:t>3</a:t>
            </a:fld>
            <a:endParaRPr lang="ru-RU" dirty="0"/>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09.07.2018</a:t>
            </a:r>
            <a:endParaRPr lang="ru-RU" dirty="0"/>
          </a:p>
        </p:txBody>
      </p:sp>
      <p:pic>
        <p:nvPicPr>
          <p:cNvPr id="21" name="Picture 20">
            <a:extLst>
              <a:ext uri="{FF2B5EF4-FFF2-40B4-BE49-F238E27FC236}">
                <a16:creationId xmlns:a16="http://schemas.microsoft.com/office/drawing/2014/main" id="{4CB056DC-3561-3F47-9CE5-CC02BB385DB4}"/>
              </a:ext>
            </a:extLst>
          </p:cNvPr>
          <p:cNvPicPr>
            <a:picLocks noChangeAspect="1"/>
          </p:cNvPicPr>
          <p:nvPr/>
        </p:nvPicPr>
        <p:blipFill rotWithShape="1">
          <a:blip r:embed="rId3" cstate="hqprint">
            <a:duotone>
              <a:prstClr val="black"/>
              <a:schemeClr val="tx2">
                <a:tint val="45000"/>
                <a:satMod val="400000"/>
              </a:schemeClr>
            </a:duotone>
            <a:extLst>
              <a:ext uri="{BEBA8EAE-BF5A-486C-A8C5-ECC9F3942E4B}">
                <a14:imgProps xmlns:a14="http://schemas.microsoft.com/office/drawing/2010/main">
                  <a14:imgLayer r:embed="rId4">
                    <a14:imgEffect>
                      <a14:sharpenSoften amount="38000"/>
                    </a14:imgEffect>
                    <a14:imgEffect>
                      <a14:brightnessContrast bright="-42000" contrast="100000"/>
                    </a14:imgEffect>
                  </a14:imgLayer>
                </a14:imgProps>
              </a:ext>
              <a:ext uri="{28A0092B-C50C-407E-A947-70E740481C1C}">
                <a14:useLocalDpi xmlns:a14="http://schemas.microsoft.com/office/drawing/2010/main"/>
              </a:ext>
            </a:extLst>
          </a:blip>
          <a:srcRect/>
          <a:stretch/>
        </p:blipFill>
        <p:spPr>
          <a:xfrm>
            <a:off x="730298" y="332326"/>
            <a:ext cx="2288018" cy="2286718"/>
          </a:xfrm>
          <a:prstGeom prst="ellipse">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09FFC11-DD01-2446-BD7C-0D07A233D41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5284" r="11590"/>
          <a:stretch/>
        </p:blipFill>
        <p:spPr>
          <a:xfrm>
            <a:off x="2753811" y="759146"/>
            <a:ext cx="2772716" cy="2773680"/>
          </a:xfrm>
          <a:prstGeom prst="ellipse">
            <a:avLst/>
          </a:prstGeom>
          <a:effectLst>
            <a:outerShdw blurRad="50800" dist="38100" dir="13500000" algn="br" rotWithShape="0">
              <a:prstClr val="black">
                <a:alpha val="40000"/>
              </a:prstClr>
            </a:outerShdw>
          </a:effectLst>
        </p:spPr>
      </p:pic>
      <p:pic>
        <p:nvPicPr>
          <p:cNvPr id="23" name="Picture 22">
            <a:extLst>
              <a:ext uri="{FF2B5EF4-FFF2-40B4-BE49-F238E27FC236}">
                <a16:creationId xmlns:a16="http://schemas.microsoft.com/office/drawing/2014/main" id="{C84471D8-0ACA-1944-AE07-49F46E8B46AA}"/>
              </a:ext>
            </a:extLst>
          </p:cNvPr>
          <p:cNvPicPr>
            <a:picLocks/>
          </p:cNvPicPr>
          <p:nvPr/>
        </p:nvPicPr>
        <p:blipFill rotWithShape="1">
          <a:blip r:embed="rId6" cstate="hqprint">
            <a:extLst>
              <a:ext uri="{BEBA8EAE-BF5A-486C-A8C5-ECC9F3942E4B}">
                <a14:imgProps xmlns:a14="http://schemas.microsoft.com/office/drawing/2010/main">
                  <a14:imgLayer r:embed="rId7">
                    <a14:imgEffect>
                      <a14:sharpenSoften amount="46000"/>
                    </a14:imgEffect>
                    <a14:imgEffect>
                      <a14:brightnessContrast bright="14000" contrast="53000"/>
                    </a14:imgEffect>
                  </a14:imgLayer>
                </a14:imgProps>
              </a:ext>
              <a:ext uri="{28A0092B-C50C-407E-A947-70E740481C1C}">
                <a14:useLocalDpi xmlns:a14="http://schemas.microsoft.com/office/drawing/2010/main"/>
              </a:ext>
            </a:extLst>
          </a:blip>
          <a:srcRect/>
          <a:stretch/>
        </p:blipFill>
        <p:spPr>
          <a:xfrm>
            <a:off x="378878" y="2245494"/>
            <a:ext cx="3761291" cy="3808761"/>
          </a:xfrm>
          <a:prstGeom prst="ellipse">
            <a:avLst/>
          </a:prstGeom>
          <a:effectLst>
            <a:outerShdw blurRad="50800" dist="38100" dir="18900000" algn="bl" rotWithShape="0">
              <a:prstClr val="black">
                <a:alpha val="40000"/>
              </a:prstClr>
            </a:outerShdw>
          </a:effectLst>
        </p:spPr>
      </p:pic>
      <p:pic>
        <p:nvPicPr>
          <p:cNvPr id="24" name="Picture 23">
            <a:extLst>
              <a:ext uri="{FF2B5EF4-FFF2-40B4-BE49-F238E27FC236}">
                <a16:creationId xmlns:a16="http://schemas.microsoft.com/office/drawing/2014/main" id="{C9874D50-F189-E047-954A-88677C6C978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247154" y="3135799"/>
            <a:ext cx="2513119" cy="2513937"/>
          </a:xfrm>
          <a:prstGeom prst="ellipse">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41689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p:txBody>
          <a:bodyPr>
            <a:normAutofit/>
          </a:bodyPr>
          <a:lstStyle/>
          <a:p>
            <a:r>
              <a:rPr lang="en-US" sz="4000" dirty="0"/>
              <a:t>SOLUTION:   </a:t>
            </a:r>
            <a:r>
              <a:rPr lang="en-US" sz="4000" dirty="0">
                <a:effectLst>
                  <a:glow rad="342900">
                    <a:schemeClr val="tx1">
                      <a:alpha val="40000"/>
                    </a:schemeClr>
                  </a:glow>
                </a:effectLst>
              </a:rPr>
              <a:t>p2t2</a:t>
            </a:r>
            <a:endParaRPr lang="ru-RU" sz="4000" dirty="0">
              <a:effectLst>
                <a:glow rad="342900">
                  <a:schemeClr val="tx1">
                    <a:alpha val="40000"/>
                  </a:schemeClr>
                </a:glow>
              </a:effectLst>
            </a:endParaRP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09495" cy="2486520"/>
          </a:xfrm>
        </p:spPr>
        <p:txBody>
          <a:bodyPr>
            <a:normAutofit fontScale="85000" lnSpcReduction="10000"/>
          </a:bodyPr>
          <a:lstStyle/>
          <a:p>
            <a:r>
              <a:rPr lang="en-US" sz="2400" dirty="0">
                <a:solidFill>
                  <a:schemeClr val="bg2"/>
                </a:solidFill>
              </a:rPr>
              <a:t>Add your project, see everything in one place</a:t>
            </a:r>
          </a:p>
          <a:p>
            <a:r>
              <a:rPr lang="en-US" sz="2400" dirty="0">
                <a:solidFill>
                  <a:schemeClr val="bg2"/>
                </a:solidFill>
              </a:rPr>
              <a:t>Get a quick overview of recent commits from the team, latest issues, and a checklist template for kicking off the project</a:t>
            </a:r>
          </a:p>
          <a:p>
            <a:r>
              <a:rPr lang="en-US" sz="2400" dirty="0">
                <a:solidFill>
                  <a:schemeClr val="bg2"/>
                </a:solidFill>
              </a:rPr>
              <a:t>Includes a daily stand-up reminder and timer to ensure those meetings happen regularly and effectively</a:t>
            </a:r>
          </a:p>
        </p:txBody>
      </p:sp>
      <p:pic>
        <p:nvPicPr>
          <p:cNvPr id="18" name="Picture Placeholder 17" descr="Abstract background">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2">
            <a:extLst>
              <a:ext uri="{28A0092B-C50C-407E-A947-70E740481C1C}">
                <a14:useLocalDpi xmlns:a14="http://schemas.microsoft.com/office/drawing/2010/main"/>
              </a:ext>
            </a:extLst>
          </a:blip>
          <a:srcRect/>
          <a:stretch>
            <a:fillRect/>
          </a:stretch>
        </p:blipFill>
        <p:spPr>
          <a:xfrm>
            <a:off x="6108356" y="0"/>
            <a:ext cx="5245444" cy="5385816"/>
          </a:xfrm>
        </p:spPr>
      </p:pic>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ru-RU" smtClean="0"/>
              <a:pPr/>
              <a:t>4</a:t>
            </a:fld>
            <a:endParaRPr lang="ru-RU" dirty="0"/>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p:txBody>
          <a:bodyPr/>
          <a:lstStyle/>
          <a:p>
            <a:r>
              <a:rPr lang="en-US" dirty="0"/>
              <a:t>09.07.2018</a:t>
            </a:r>
          </a:p>
        </p:txBody>
      </p:sp>
      <p:pic>
        <p:nvPicPr>
          <p:cNvPr id="13" name="Picture 12">
            <a:extLst>
              <a:ext uri="{FF2B5EF4-FFF2-40B4-BE49-F238E27FC236}">
                <a16:creationId xmlns:a16="http://schemas.microsoft.com/office/drawing/2014/main" id="{A190C45B-E395-2A43-B6EE-E3A1AB2ED1B4}"/>
              </a:ext>
            </a:extLst>
          </p:cNvPr>
          <p:cNvPicPr>
            <a:picLocks noChangeAspect="1"/>
          </p:cNvPicPr>
          <p:nvPr/>
        </p:nvPicPr>
        <p:blipFill rotWithShape="1">
          <a:blip r:embed="rId3" cstate="hqprint">
            <a:duotone>
              <a:prstClr val="black"/>
              <a:schemeClr val="accent2">
                <a:tint val="45000"/>
                <a:satMod val="400000"/>
              </a:schemeClr>
            </a:duotone>
            <a:extLst>
              <a:ext uri="{BEBA8EAE-BF5A-486C-A8C5-ECC9F3942E4B}">
                <a14:imgProps xmlns:a14="http://schemas.microsoft.com/office/drawing/2010/main">
                  <a14:imgLayer r:embed="rId4">
                    <a14:imgEffect>
                      <a14:sharpenSoften amount="38000"/>
                    </a14:imgEffect>
                    <a14:imgEffect>
                      <a14:brightnessContrast bright="-42000" contrast="100000"/>
                    </a14:imgEffect>
                  </a14:imgLayer>
                </a14:imgProps>
              </a:ext>
              <a:ext uri="{28A0092B-C50C-407E-A947-70E740481C1C}">
                <a14:useLocalDpi xmlns:a14="http://schemas.microsoft.com/office/drawing/2010/main"/>
              </a:ext>
            </a:extLst>
          </a:blip>
          <a:srcRect/>
          <a:stretch/>
        </p:blipFill>
        <p:spPr>
          <a:xfrm>
            <a:off x="6606965" y="156791"/>
            <a:ext cx="2288018" cy="2286718"/>
          </a:xfrm>
          <a:prstGeom prst="ellipse">
            <a:avLst/>
          </a:prstGeom>
          <a:noFill/>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D02D3843-7115-5245-8376-7E3E16510108}"/>
              </a:ext>
            </a:extLst>
          </p:cNvPr>
          <p:cNvPicPr>
            <a:picLocks noChangeAspect="1"/>
          </p:cNvPicPr>
          <p:nvPr/>
        </p:nvPicPr>
        <p:blipFill rotWithShape="1">
          <a:blip r:embed="rId5" cstate="hqprint">
            <a:duotone>
              <a:prstClr val="black"/>
              <a:schemeClr val="accent2">
                <a:tint val="45000"/>
                <a:satMod val="400000"/>
              </a:schemeClr>
            </a:duotone>
            <a:extLst>
              <a:ext uri="{28A0092B-C50C-407E-A947-70E740481C1C}">
                <a14:useLocalDpi xmlns:a14="http://schemas.microsoft.com/office/drawing/2010/main"/>
              </a:ext>
            </a:extLst>
          </a:blip>
          <a:srcRect l="5284" r="11590"/>
          <a:stretch/>
        </p:blipFill>
        <p:spPr>
          <a:xfrm>
            <a:off x="8630478" y="583611"/>
            <a:ext cx="2772716" cy="2773680"/>
          </a:xfrm>
          <a:prstGeom prst="ellipse">
            <a:avLst/>
          </a:prstGeom>
          <a:noFill/>
          <a:effectLst>
            <a:outerShdw blurRad="50800" dist="38100" dir="13500000" algn="br" rotWithShape="0">
              <a:prstClr val="black">
                <a:alpha val="40000"/>
              </a:prstClr>
            </a:outerShdw>
          </a:effectLst>
        </p:spPr>
      </p:pic>
      <p:pic>
        <p:nvPicPr>
          <p:cNvPr id="11" name="Picture 10">
            <a:extLst>
              <a:ext uri="{FF2B5EF4-FFF2-40B4-BE49-F238E27FC236}">
                <a16:creationId xmlns:a16="http://schemas.microsoft.com/office/drawing/2014/main" id="{92D05938-BE92-D64C-A2D8-CC47F3F72219}"/>
              </a:ext>
            </a:extLst>
          </p:cNvPr>
          <p:cNvPicPr>
            <a:picLocks/>
          </p:cNvPicPr>
          <p:nvPr/>
        </p:nvPicPr>
        <p:blipFill rotWithShape="1">
          <a:blip r:embed="rId6" cstate="hqprint">
            <a:duotone>
              <a:prstClr val="black"/>
              <a:schemeClr val="accent2">
                <a:tint val="45000"/>
                <a:satMod val="400000"/>
              </a:schemeClr>
            </a:duotone>
            <a:extLst>
              <a:ext uri="{BEBA8EAE-BF5A-486C-A8C5-ECC9F3942E4B}">
                <a14:imgProps xmlns:a14="http://schemas.microsoft.com/office/drawing/2010/main">
                  <a14:imgLayer r:embed="rId7">
                    <a14:imgEffect>
                      <a14:sharpenSoften amount="46000"/>
                    </a14:imgEffect>
                    <a14:imgEffect>
                      <a14:brightnessContrast bright="14000" contrast="53000"/>
                    </a14:imgEffect>
                  </a14:imgLayer>
                </a14:imgProps>
              </a:ext>
              <a:ext uri="{28A0092B-C50C-407E-A947-70E740481C1C}">
                <a14:useLocalDpi xmlns:a14="http://schemas.microsoft.com/office/drawing/2010/main"/>
              </a:ext>
            </a:extLst>
          </a:blip>
          <a:srcRect/>
          <a:stretch/>
        </p:blipFill>
        <p:spPr>
          <a:xfrm>
            <a:off x="6255545" y="2069959"/>
            <a:ext cx="3761291" cy="3808761"/>
          </a:xfrm>
          <a:prstGeom prst="ellipse">
            <a:avLst/>
          </a:prstGeom>
          <a:noFill/>
          <a:effectLst>
            <a:outerShdw blurRad="50800" dist="38100" dir="18900000" algn="bl" rotWithShape="0">
              <a:prstClr val="black">
                <a:alpha val="40000"/>
              </a:prstClr>
            </a:outerShdw>
          </a:effectLst>
        </p:spPr>
      </p:pic>
      <p:pic>
        <p:nvPicPr>
          <p:cNvPr id="14" name="Picture 13">
            <a:extLst>
              <a:ext uri="{FF2B5EF4-FFF2-40B4-BE49-F238E27FC236}">
                <a16:creationId xmlns:a16="http://schemas.microsoft.com/office/drawing/2014/main" id="{D0AB6C68-F145-274E-A6E3-229033649E26}"/>
              </a:ext>
            </a:extLst>
          </p:cNvPr>
          <p:cNvPicPr>
            <a:picLocks noChangeAspect="1"/>
          </p:cNvPicPr>
          <p:nvPr/>
        </p:nvPicPr>
        <p:blipFill rotWithShape="1">
          <a:blip r:embed="rId8" cstate="hq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9123821" y="2960264"/>
            <a:ext cx="2513119" cy="2513937"/>
          </a:xfrm>
          <a:prstGeom prst="ellipse">
            <a:avLst/>
          </a:prstGeom>
          <a:noFill/>
          <a:effectLst>
            <a:outerShdw blurRad="50800" dist="38100" dir="13500000" algn="br" rotWithShape="0">
              <a:prstClr val="black">
                <a:alpha val="40000"/>
              </a:prstClr>
            </a:outerShdw>
          </a:effectLst>
        </p:spPr>
      </p:pic>
      <p:pic>
        <p:nvPicPr>
          <p:cNvPr id="15" name="Picture 14">
            <a:extLst>
              <a:ext uri="{FF2B5EF4-FFF2-40B4-BE49-F238E27FC236}">
                <a16:creationId xmlns:a16="http://schemas.microsoft.com/office/drawing/2014/main" id="{4D431F65-BC0E-EB40-B043-164CBBBC7342}"/>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5000" contrast="58000"/>
                    </a14:imgEffect>
                  </a14:imgLayer>
                </a14:imgProps>
              </a:ext>
            </a:extLst>
          </a:blip>
          <a:srcRect b="11841"/>
          <a:stretch/>
        </p:blipFill>
        <p:spPr>
          <a:xfrm>
            <a:off x="7103961" y="1442907"/>
            <a:ext cx="3692016" cy="3692639"/>
          </a:xfrm>
          <a:prstGeom prst="teardrop">
            <a:avLst/>
          </a:prstGeom>
          <a:effectLst>
            <a:outerShdw blurRad="63500" sx="104000" sy="104000" algn="ctr" rotWithShape="0">
              <a:prstClr val="black">
                <a:alpha val="40000"/>
              </a:prstClr>
            </a:outerShdw>
          </a:effectLst>
        </p:spPr>
      </p:pic>
      <p:cxnSp>
        <p:nvCxnSpPr>
          <p:cNvPr id="19" name="Curved Connector 18">
            <a:extLst>
              <a:ext uri="{FF2B5EF4-FFF2-40B4-BE49-F238E27FC236}">
                <a16:creationId xmlns:a16="http://schemas.microsoft.com/office/drawing/2014/main" id="{D9480706-3592-4643-B392-5A7ADE49D775}"/>
              </a:ext>
            </a:extLst>
          </p:cNvPr>
          <p:cNvCxnSpPr>
            <a:cxnSpLocks/>
            <a:stCxn id="13" idx="2"/>
          </p:cNvCxnSpPr>
          <p:nvPr/>
        </p:nvCxnSpPr>
        <p:spPr>
          <a:xfrm rot="10800000" flipH="1" flipV="1">
            <a:off x="6606964" y="1300149"/>
            <a:ext cx="1144009" cy="1143359"/>
          </a:xfrm>
          <a:prstGeom prst="curvedConnector3">
            <a:avLst>
              <a:gd name="adj1" fmla="val -71280"/>
            </a:avLst>
          </a:prstGeom>
          <a:ln w="1968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77451D5F-210B-A04A-8812-6348D40B2E06}"/>
              </a:ext>
            </a:extLst>
          </p:cNvPr>
          <p:cNvCxnSpPr>
            <a:cxnSpLocks/>
            <a:stCxn id="11" idx="3"/>
          </p:cNvCxnSpPr>
          <p:nvPr/>
        </p:nvCxnSpPr>
        <p:spPr>
          <a:xfrm rot="5400000" flipH="1" flipV="1">
            <a:off x="6832768" y="4190836"/>
            <a:ext cx="1103708" cy="1156499"/>
          </a:xfrm>
          <a:prstGeom prst="curvedConnector4">
            <a:avLst>
              <a:gd name="adj1" fmla="val -7468"/>
              <a:gd name="adj2" fmla="val -61271"/>
            </a:avLst>
          </a:prstGeom>
          <a:ln w="1968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19BB0AAB-8F32-C847-922C-4F5978A08611}"/>
              </a:ext>
            </a:extLst>
          </p:cNvPr>
          <p:cNvCxnSpPr>
            <a:cxnSpLocks/>
            <a:stCxn id="14" idx="5"/>
          </p:cNvCxnSpPr>
          <p:nvPr/>
        </p:nvCxnSpPr>
        <p:spPr>
          <a:xfrm rot="5400000" flipH="1">
            <a:off x="10211241" y="4048382"/>
            <a:ext cx="1131702" cy="983621"/>
          </a:xfrm>
          <a:prstGeom prst="curvedConnector3">
            <a:avLst>
              <a:gd name="adj1" fmla="val -53937"/>
            </a:avLst>
          </a:prstGeom>
          <a:ln w="1968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3E6C59CB-CF7F-234C-A984-B49B339871B8}"/>
              </a:ext>
            </a:extLst>
          </p:cNvPr>
          <p:cNvCxnSpPr>
            <a:cxnSpLocks/>
            <a:stCxn id="12" idx="7"/>
          </p:cNvCxnSpPr>
          <p:nvPr/>
        </p:nvCxnSpPr>
        <p:spPr>
          <a:xfrm rot="16200000" flipH="1" flipV="1">
            <a:off x="9721866" y="1133498"/>
            <a:ext cx="1418964" cy="1131582"/>
          </a:xfrm>
          <a:prstGeom prst="curvedConnector3">
            <a:avLst>
              <a:gd name="adj1" fmla="val -44737"/>
            </a:avLst>
          </a:prstGeom>
          <a:ln w="1968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35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E72CC338-4598-4AF3-B140-D7F632D20BA5}"/>
              </a:ext>
            </a:extLst>
          </p:cNvPr>
          <p:cNvSpPr>
            <a:spLocks noGrp="1"/>
          </p:cNvSpPr>
          <p:nvPr>
            <p:ph type="title"/>
          </p:nvPr>
        </p:nvSpPr>
        <p:spPr/>
        <p:txBody>
          <a:bodyPr/>
          <a:lstStyle/>
          <a:p>
            <a:r>
              <a:rPr lang="en-US" dirty="0"/>
              <a:t>FEATURES</a:t>
            </a:r>
            <a:endParaRPr lang="ru-RU" dirty="0"/>
          </a:p>
        </p:txBody>
      </p:sp>
      <p:sp>
        <p:nvSpPr>
          <p:cNvPr id="68" name="Text Placeholder 67">
            <a:extLst>
              <a:ext uri="{FF2B5EF4-FFF2-40B4-BE49-F238E27FC236}">
                <a16:creationId xmlns:a16="http://schemas.microsoft.com/office/drawing/2014/main" id="{1411656D-4971-4CC0-9065-8DA32BB8740B}"/>
              </a:ext>
            </a:extLst>
          </p:cNvPr>
          <p:cNvSpPr>
            <a:spLocks noGrp="1"/>
          </p:cNvSpPr>
          <p:nvPr>
            <p:ph type="body" idx="1"/>
          </p:nvPr>
        </p:nvSpPr>
        <p:spPr/>
        <p:txBody>
          <a:bodyPr/>
          <a:lstStyle/>
          <a:p>
            <a:r>
              <a:rPr lang="en-US" dirty="0"/>
              <a:t>LOREM IPSUM DOLOR SIT AMET, CONSECTETUER ADIPISCING ELIT</a:t>
            </a:r>
            <a:endParaRPr lang="ru-RU" dirty="0"/>
          </a:p>
        </p:txBody>
      </p:sp>
      <p:sp>
        <p:nvSpPr>
          <p:cNvPr id="10" name="Text Placeholder 9">
            <a:extLst>
              <a:ext uri="{FF2B5EF4-FFF2-40B4-BE49-F238E27FC236}">
                <a16:creationId xmlns:a16="http://schemas.microsoft.com/office/drawing/2014/main" id="{D87FAD12-8FEF-41B8-B478-8793FF9B485B}"/>
              </a:ext>
            </a:extLst>
          </p:cNvPr>
          <p:cNvSpPr>
            <a:spLocks noGrp="1"/>
          </p:cNvSpPr>
          <p:nvPr>
            <p:ph type="body" idx="16"/>
          </p:nvPr>
        </p:nvSpPr>
        <p:spPr/>
        <p:txBody>
          <a:bodyPr/>
          <a:lstStyle/>
          <a:p>
            <a:r>
              <a:rPr lang="en-US" dirty="0"/>
              <a:t>Deadline Calendar</a:t>
            </a:r>
            <a:endParaRPr lang="ru-RU" dirty="0"/>
          </a:p>
        </p:txBody>
      </p:sp>
      <p:pic>
        <p:nvPicPr>
          <p:cNvPr id="7" name="Picture Placeholder 6" descr="Globe icon">
            <a:extLst>
              <a:ext uri="{FF2B5EF4-FFF2-40B4-BE49-F238E27FC236}">
                <a16:creationId xmlns:a16="http://schemas.microsoft.com/office/drawing/2014/main" id="{610C6214-BE35-4ED8-9EE7-7252A603958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46" r="1446"/>
          <a:stretch>
            <a:fillRect/>
          </a:stretch>
        </p:blipFill>
        <p:spPr/>
      </p:pic>
      <p:sp>
        <p:nvSpPr>
          <p:cNvPr id="8" name="Text Placeholder 7">
            <a:extLst>
              <a:ext uri="{FF2B5EF4-FFF2-40B4-BE49-F238E27FC236}">
                <a16:creationId xmlns:a16="http://schemas.microsoft.com/office/drawing/2014/main" id="{C8E5EEAD-1427-4576-B8F8-C485CAE758A4}"/>
              </a:ext>
            </a:extLst>
          </p:cNvPr>
          <p:cNvSpPr>
            <a:spLocks noGrp="1"/>
          </p:cNvSpPr>
          <p:nvPr>
            <p:ph type="body" idx="14"/>
          </p:nvPr>
        </p:nvSpPr>
        <p:spPr/>
        <p:txBody>
          <a:bodyPr>
            <a:normAutofit fontScale="92500"/>
          </a:bodyPr>
          <a:lstStyle/>
          <a:p>
            <a:r>
              <a:rPr lang="en-US" dirty="0"/>
              <a:t>Calendar not only tracks stand-ups, but also reminds team that day before deadline is presentation practice.</a:t>
            </a:r>
          </a:p>
        </p:txBody>
      </p:sp>
      <p:sp>
        <p:nvSpPr>
          <p:cNvPr id="16" name="Text Placeholder 15">
            <a:extLst>
              <a:ext uri="{FF2B5EF4-FFF2-40B4-BE49-F238E27FC236}">
                <a16:creationId xmlns:a16="http://schemas.microsoft.com/office/drawing/2014/main" id="{C214C1BB-D845-4DB6-B4FC-B7AD5F5E0C3D}"/>
              </a:ext>
            </a:extLst>
          </p:cNvPr>
          <p:cNvSpPr>
            <a:spLocks noGrp="1"/>
          </p:cNvSpPr>
          <p:nvPr>
            <p:ph type="body" idx="22"/>
          </p:nvPr>
        </p:nvSpPr>
        <p:spPr/>
        <p:txBody>
          <a:bodyPr>
            <a:normAutofit fontScale="92500"/>
          </a:bodyPr>
          <a:lstStyle/>
          <a:p>
            <a:r>
              <a:rPr lang="en-US" dirty="0"/>
              <a:t>Checklist Templates</a:t>
            </a:r>
            <a:endParaRPr lang="ru-RU" dirty="0"/>
          </a:p>
        </p:txBody>
      </p:sp>
      <p:pic>
        <p:nvPicPr>
          <p:cNvPr id="12" name="Picture Placeholder 11" descr="Cubes icon">
            <a:extLst>
              <a:ext uri="{FF2B5EF4-FFF2-40B4-BE49-F238E27FC236}">
                <a16:creationId xmlns:a16="http://schemas.microsoft.com/office/drawing/2014/main" id="{92015B7B-96EB-42A1-A654-5DE5377A52C7}"/>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446" r="1446"/>
          <a:stretch>
            <a:fillRect/>
          </a:stretch>
        </p:blipFill>
        <p:spPr/>
      </p:pic>
      <p:sp>
        <p:nvSpPr>
          <p:cNvPr id="14" name="Text Placeholder 13">
            <a:extLst>
              <a:ext uri="{FF2B5EF4-FFF2-40B4-BE49-F238E27FC236}">
                <a16:creationId xmlns:a16="http://schemas.microsoft.com/office/drawing/2014/main" id="{B9B92F0C-3A1D-438E-B581-C1A63389DAF6}"/>
              </a:ext>
            </a:extLst>
          </p:cNvPr>
          <p:cNvSpPr>
            <a:spLocks noGrp="1"/>
          </p:cNvSpPr>
          <p:nvPr>
            <p:ph type="body" idx="20"/>
          </p:nvPr>
        </p:nvSpPr>
        <p:spPr/>
        <p:txBody>
          <a:bodyPr/>
          <a:lstStyle/>
          <a:p>
            <a:r>
              <a:rPr lang="en-US" dirty="0"/>
              <a:t>Checklist templates are available to help your team get started with the basics always needed.</a:t>
            </a:r>
          </a:p>
        </p:txBody>
      </p:sp>
      <p:sp>
        <p:nvSpPr>
          <p:cNvPr id="13" name="Text Placeholder 12">
            <a:extLst>
              <a:ext uri="{FF2B5EF4-FFF2-40B4-BE49-F238E27FC236}">
                <a16:creationId xmlns:a16="http://schemas.microsoft.com/office/drawing/2014/main" id="{B457CA9C-196E-494C-85C7-9B4861053912}"/>
              </a:ext>
            </a:extLst>
          </p:cNvPr>
          <p:cNvSpPr>
            <a:spLocks noGrp="1"/>
          </p:cNvSpPr>
          <p:nvPr>
            <p:ph type="body" idx="19"/>
          </p:nvPr>
        </p:nvSpPr>
        <p:spPr/>
        <p:txBody>
          <a:bodyPr/>
          <a:lstStyle/>
          <a:p>
            <a:r>
              <a:rPr lang="en-US" dirty="0"/>
              <a:t>Commits &amp; Issues</a:t>
            </a:r>
            <a:endParaRPr lang="ru-RU" dirty="0"/>
          </a:p>
        </p:txBody>
      </p:sp>
      <p:pic>
        <p:nvPicPr>
          <p:cNvPr id="18" name="Picture Placeholder 17" descr="Microprocessor icon">
            <a:extLst>
              <a:ext uri="{FF2B5EF4-FFF2-40B4-BE49-F238E27FC236}">
                <a16:creationId xmlns:a16="http://schemas.microsoft.com/office/drawing/2014/main" id="{2714DCC9-F1D9-4D7B-9452-B6DF9693F667}"/>
              </a:ext>
            </a:extLst>
          </p:cNvPr>
          <p:cNvPicPr>
            <a:picLocks noGrp="1" noChangeAspect="1"/>
          </p:cNvPicPr>
          <p:nvPr>
            <p:ph type="pic" sz="quarter" idx="18"/>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29" r="1329"/>
          <a:stretch>
            <a:fillRect/>
          </a:stretch>
        </p:blipFill>
        <p:spPr/>
      </p:pic>
      <p:sp>
        <p:nvSpPr>
          <p:cNvPr id="11" name="Text Placeholder 10">
            <a:extLst>
              <a:ext uri="{FF2B5EF4-FFF2-40B4-BE49-F238E27FC236}">
                <a16:creationId xmlns:a16="http://schemas.microsoft.com/office/drawing/2014/main" id="{CE2783CF-764B-4358-9D88-FAC1CFEBE203}"/>
              </a:ext>
            </a:extLst>
          </p:cNvPr>
          <p:cNvSpPr>
            <a:spLocks noGrp="1"/>
          </p:cNvSpPr>
          <p:nvPr>
            <p:ph type="body" idx="17"/>
          </p:nvPr>
        </p:nvSpPr>
        <p:spPr/>
        <p:txBody>
          <a:bodyPr/>
          <a:lstStyle/>
          <a:p>
            <a:r>
              <a:rPr lang="en-US" dirty="0"/>
              <a:t>Utilizing Github’s API, your team is able to see the latest commits and issues to keep you on track.</a:t>
            </a:r>
          </a:p>
        </p:txBody>
      </p:sp>
      <p:sp>
        <p:nvSpPr>
          <p:cNvPr id="19" name="Text Placeholder 18">
            <a:extLst>
              <a:ext uri="{FF2B5EF4-FFF2-40B4-BE49-F238E27FC236}">
                <a16:creationId xmlns:a16="http://schemas.microsoft.com/office/drawing/2014/main" id="{0D9ADD0F-E05E-4B0E-9D9D-545FD755D7AE}"/>
              </a:ext>
            </a:extLst>
          </p:cNvPr>
          <p:cNvSpPr>
            <a:spLocks noGrp="1"/>
          </p:cNvSpPr>
          <p:nvPr>
            <p:ph type="body" idx="25"/>
          </p:nvPr>
        </p:nvSpPr>
        <p:spPr/>
        <p:txBody>
          <a:bodyPr/>
          <a:lstStyle/>
          <a:p>
            <a:r>
              <a:rPr lang="en-US" dirty="0"/>
              <a:t>Stand-up Timer</a:t>
            </a:r>
            <a:endParaRPr lang="ru-RU" dirty="0"/>
          </a:p>
        </p:txBody>
      </p:sp>
      <p:pic>
        <p:nvPicPr>
          <p:cNvPr id="21" name="Picture Placeholder 20" descr="Atom icon">
            <a:extLst>
              <a:ext uri="{FF2B5EF4-FFF2-40B4-BE49-F238E27FC236}">
                <a16:creationId xmlns:a16="http://schemas.microsoft.com/office/drawing/2014/main" id="{E6E2A99D-9A76-4170-84C5-E8E895DEA558}"/>
              </a:ext>
            </a:extLst>
          </p:cNvPr>
          <p:cNvPicPr>
            <a:picLocks noGrp="1" noChangeAspect="1"/>
          </p:cNvPicPr>
          <p:nvPr>
            <p:ph type="pic" sz="quarter" idx="24"/>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329" r="1329"/>
          <a:stretch>
            <a:fillRect/>
          </a:stretch>
        </p:blipFill>
        <p:spPr/>
      </p:pic>
      <p:sp>
        <p:nvSpPr>
          <p:cNvPr id="17" name="Text Placeholder 16">
            <a:extLst>
              <a:ext uri="{FF2B5EF4-FFF2-40B4-BE49-F238E27FC236}">
                <a16:creationId xmlns:a16="http://schemas.microsoft.com/office/drawing/2014/main" id="{46EA4E1F-EF09-44AB-9483-363CF418AA99}"/>
              </a:ext>
            </a:extLst>
          </p:cNvPr>
          <p:cNvSpPr>
            <a:spLocks noGrp="1"/>
          </p:cNvSpPr>
          <p:nvPr>
            <p:ph type="body" idx="23"/>
          </p:nvPr>
        </p:nvSpPr>
        <p:spPr/>
        <p:txBody>
          <a:bodyPr/>
          <a:lstStyle/>
          <a:p>
            <a:r>
              <a:rPr lang="en-US" dirty="0"/>
              <a:t>A built-in timer helps keep stand-up meetings timely and efficient, so your team can keep working.</a:t>
            </a:r>
          </a:p>
        </p:txBody>
      </p:sp>
      <p:sp>
        <p:nvSpPr>
          <p:cNvPr id="4" name="Slide Number Placeholder 3">
            <a:extLst>
              <a:ext uri="{FF2B5EF4-FFF2-40B4-BE49-F238E27FC236}">
                <a16:creationId xmlns:a16="http://schemas.microsoft.com/office/drawing/2014/main" id="{D3581DBA-A3EE-4E75-90A6-DC25DF9DABFC}"/>
              </a:ext>
            </a:extLst>
          </p:cNvPr>
          <p:cNvSpPr>
            <a:spLocks noGrp="1"/>
          </p:cNvSpPr>
          <p:nvPr>
            <p:ph type="sldNum" sz="quarter" idx="12"/>
          </p:nvPr>
        </p:nvSpPr>
        <p:spPr/>
        <p:txBody>
          <a:bodyPr/>
          <a:lstStyle/>
          <a:p>
            <a:fld id="{8D581BC7-E183-40DB-AC97-C19EA4EB8894}" type="slidenum">
              <a:rPr lang="ru-RU" smtClean="0"/>
              <a:pPr/>
              <a:t>5</a:t>
            </a:fld>
            <a:endParaRPr lang="ru-RU" dirty="0"/>
          </a:p>
        </p:txBody>
      </p:sp>
      <p:sp>
        <p:nvSpPr>
          <p:cNvPr id="2" name="Date Placeholder 1">
            <a:extLst>
              <a:ext uri="{FF2B5EF4-FFF2-40B4-BE49-F238E27FC236}">
                <a16:creationId xmlns:a16="http://schemas.microsoft.com/office/drawing/2014/main" id="{8B2EEAA2-E066-4E86-A51B-FAC3333192BD}"/>
              </a:ext>
            </a:extLst>
          </p:cNvPr>
          <p:cNvSpPr>
            <a:spLocks noGrp="1"/>
          </p:cNvSpPr>
          <p:nvPr>
            <p:ph type="dt" sz="half" idx="10"/>
          </p:nvPr>
        </p:nvSpPr>
        <p:spPr/>
        <p:txBody>
          <a:bodyPr/>
          <a:lstStyle/>
          <a:p>
            <a:r>
              <a:rPr lang="en-US" dirty="0"/>
              <a:t>09.07.2018</a:t>
            </a:r>
          </a:p>
        </p:txBody>
      </p:sp>
    </p:spTree>
    <p:extLst>
      <p:ext uri="{BB962C8B-B14F-4D97-AF65-F5344CB8AC3E}">
        <p14:creationId xmlns:p14="http://schemas.microsoft.com/office/powerpoint/2010/main" val="340960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457C-A61F-46C0-8266-0BBA6BBC7C57}"/>
              </a:ext>
            </a:extLst>
          </p:cNvPr>
          <p:cNvSpPr>
            <a:spLocks noGrp="1"/>
          </p:cNvSpPr>
          <p:nvPr>
            <p:ph type="title"/>
          </p:nvPr>
        </p:nvSpPr>
        <p:spPr/>
        <p:txBody>
          <a:bodyPr>
            <a:normAutofit/>
          </a:bodyPr>
          <a:lstStyle/>
          <a:p>
            <a:r>
              <a:rPr lang="en-US" sz="4000" dirty="0"/>
              <a:t>HURDLES</a:t>
            </a:r>
            <a:endParaRPr lang="ru-RU" sz="4000" dirty="0"/>
          </a:p>
        </p:txBody>
      </p:sp>
      <p:sp>
        <p:nvSpPr>
          <p:cNvPr id="3" name="Text Placeholder 2">
            <a:extLst>
              <a:ext uri="{FF2B5EF4-FFF2-40B4-BE49-F238E27FC236}">
                <a16:creationId xmlns:a16="http://schemas.microsoft.com/office/drawing/2014/main" id="{60D16957-8228-4166-804F-C65671955AFC}"/>
              </a:ext>
            </a:extLst>
          </p:cNvPr>
          <p:cNvSpPr>
            <a:spLocks noGrp="1"/>
          </p:cNvSpPr>
          <p:nvPr>
            <p:ph type="body" idx="1"/>
          </p:nvPr>
        </p:nvSpPr>
        <p:spPr/>
        <p:txBody>
          <a:bodyPr/>
          <a:lstStyle/>
          <a:p>
            <a:r>
              <a:rPr lang="en-US" dirty="0"/>
              <a:t>WE RAN INTO MANY ISSUES WITH OUR PROJECT CHOICES AS WELL AS OUR INITIAL PLAN</a:t>
            </a:r>
          </a:p>
        </p:txBody>
      </p:sp>
      <p:sp>
        <p:nvSpPr>
          <p:cNvPr id="8" name="Text Placeholder 7">
            <a:extLst>
              <a:ext uri="{FF2B5EF4-FFF2-40B4-BE49-F238E27FC236}">
                <a16:creationId xmlns:a16="http://schemas.microsoft.com/office/drawing/2014/main" id="{0035A84C-449C-4CF8-B16B-6646515E7532}"/>
              </a:ext>
            </a:extLst>
          </p:cNvPr>
          <p:cNvSpPr>
            <a:spLocks noGrp="1"/>
          </p:cNvSpPr>
          <p:nvPr>
            <p:ph type="body" sz="quarter" idx="26"/>
          </p:nvPr>
        </p:nvSpPr>
        <p:spPr/>
        <p:txBody>
          <a:bodyPr/>
          <a:lstStyle/>
          <a:p>
            <a:r>
              <a:rPr lang="en-US" dirty="0"/>
              <a:t>1</a:t>
            </a:r>
            <a:endParaRPr lang="ru-RU" dirty="0"/>
          </a:p>
        </p:txBody>
      </p:sp>
      <p:sp>
        <p:nvSpPr>
          <p:cNvPr id="13" name="Text Placeholder 12">
            <a:extLst>
              <a:ext uri="{FF2B5EF4-FFF2-40B4-BE49-F238E27FC236}">
                <a16:creationId xmlns:a16="http://schemas.microsoft.com/office/drawing/2014/main" id="{D62CB705-FC11-48C5-A459-495475D0B55E}"/>
              </a:ext>
            </a:extLst>
          </p:cNvPr>
          <p:cNvSpPr>
            <a:spLocks noGrp="1"/>
          </p:cNvSpPr>
          <p:nvPr>
            <p:ph type="body" idx="32"/>
          </p:nvPr>
        </p:nvSpPr>
        <p:spPr/>
        <p:txBody>
          <a:bodyPr/>
          <a:lstStyle/>
          <a:p>
            <a:r>
              <a:rPr lang="en-US" dirty="0"/>
              <a:t>Adding Modules</a:t>
            </a:r>
            <a:endParaRPr lang="ru-RU" dirty="0"/>
          </a:p>
        </p:txBody>
      </p:sp>
      <p:sp>
        <p:nvSpPr>
          <p:cNvPr id="12" name="Text Placeholder 11">
            <a:extLst>
              <a:ext uri="{FF2B5EF4-FFF2-40B4-BE49-F238E27FC236}">
                <a16:creationId xmlns:a16="http://schemas.microsoft.com/office/drawing/2014/main" id="{A1B0D2C5-9B7A-45C5-81F4-9E0E8F13E8FB}"/>
              </a:ext>
            </a:extLst>
          </p:cNvPr>
          <p:cNvSpPr>
            <a:spLocks noGrp="1"/>
          </p:cNvSpPr>
          <p:nvPr>
            <p:ph type="body" idx="29"/>
          </p:nvPr>
        </p:nvSpPr>
        <p:spPr/>
        <p:txBody>
          <a:bodyPr>
            <a:normAutofit fontScale="77500" lnSpcReduction="20000"/>
          </a:bodyPr>
          <a:lstStyle/>
          <a:p>
            <a:r>
              <a:rPr lang="en-US" dirty="0"/>
              <a:t>Choosing the right one that works</a:t>
            </a:r>
            <a:endParaRPr lang="ru-RU" dirty="0"/>
          </a:p>
        </p:txBody>
      </p:sp>
      <p:sp>
        <p:nvSpPr>
          <p:cNvPr id="11" name="Text Placeholder 10">
            <a:extLst>
              <a:ext uri="{FF2B5EF4-FFF2-40B4-BE49-F238E27FC236}">
                <a16:creationId xmlns:a16="http://schemas.microsoft.com/office/drawing/2014/main" id="{775CF4E1-948D-4002-A94F-4BA8543DF1C4}"/>
              </a:ext>
            </a:extLst>
          </p:cNvPr>
          <p:cNvSpPr>
            <a:spLocks noGrp="1"/>
          </p:cNvSpPr>
          <p:nvPr>
            <p:ph type="body" idx="27"/>
          </p:nvPr>
        </p:nvSpPr>
        <p:spPr>
          <a:xfrm>
            <a:off x="3151266" y="4543169"/>
            <a:ext cx="2589369" cy="1633793"/>
          </a:xfrm>
        </p:spPr>
        <p:txBody>
          <a:bodyPr>
            <a:normAutofit fontScale="92500" lnSpcReduction="10000"/>
          </a:bodyPr>
          <a:lstStyle/>
          <a:p>
            <a:r>
              <a:rPr lang="en-US" dirty="0">
                <a:solidFill>
                  <a:schemeClr val="bg2"/>
                </a:solidFill>
              </a:rPr>
              <a:t>With the multitude of available modules, finding the one that fit our situation best was difficult</a:t>
            </a:r>
          </a:p>
          <a:p>
            <a:r>
              <a:rPr lang="en-US" dirty="0">
                <a:solidFill>
                  <a:schemeClr val="bg2"/>
                </a:solidFill>
              </a:rPr>
              <a:t>Spent too much time reading documentation only to decide it wasn’t the right one for the job</a:t>
            </a:r>
          </a:p>
          <a:p>
            <a:r>
              <a:rPr lang="en-US" dirty="0">
                <a:solidFill>
                  <a:schemeClr val="bg2"/>
                </a:solidFill>
              </a:rPr>
              <a:t>Dependencies on other modules added complexity</a:t>
            </a:r>
          </a:p>
        </p:txBody>
      </p:sp>
      <p:sp>
        <p:nvSpPr>
          <p:cNvPr id="9" name="Text Placeholder 8">
            <a:extLst>
              <a:ext uri="{FF2B5EF4-FFF2-40B4-BE49-F238E27FC236}">
                <a16:creationId xmlns:a16="http://schemas.microsoft.com/office/drawing/2014/main" id="{6B1A0A9B-D4E2-459E-998F-4F014D0CE155}"/>
              </a:ext>
            </a:extLst>
          </p:cNvPr>
          <p:cNvSpPr>
            <a:spLocks noGrp="1"/>
          </p:cNvSpPr>
          <p:nvPr>
            <p:ph type="body" sz="quarter" idx="28"/>
          </p:nvPr>
        </p:nvSpPr>
        <p:spPr/>
        <p:txBody>
          <a:bodyPr/>
          <a:lstStyle/>
          <a:p>
            <a:r>
              <a:rPr lang="en-US" dirty="0"/>
              <a:t>2</a:t>
            </a:r>
            <a:endParaRPr lang="ru-RU" dirty="0"/>
          </a:p>
        </p:txBody>
      </p:sp>
      <p:sp>
        <p:nvSpPr>
          <p:cNvPr id="16" name="Text Placeholder 15">
            <a:extLst>
              <a:ext uri="{FF2B5EF4-FFF2-40B4-BE49-F238E27FC236}">
                <a16:creationId xmlns:a16="http://schemas.microsoft.com/office/drawing/2014/main" id="{C4390C17-C4AE-4DB3-8625-333E382D8160}"/>
              </a:ext>
            </a:extLst>
          </p:cNvPr>
          <p:cNvSpPr>
            <a:spLocks noGrp="1"/>
          </p:cNvSpPr>
          <p:nvPr>
            <p:ph type="body" idx="35"/>
          </p:nvPr>
        </p:nvSpPr>
        <p:spPr/>
        <p:txBody>
          <a:bodyPr/>
          <a:lstStyle/>
          <a:p>
            <a:r>
              <a:rPr lang="en-US" dirty="0"/>
              <a:t>Style &amp; Design</a:t>
            </a:r>
            <a:endParaRPr lang="ru-RU" dirty="0"/>
          </a:p>
        </p:txBody>
      </p:sp>
      <p:sp>
        <p:nvSpPr>
          <p:cNvPr id="15" name="Text Placeholder 14">
            <a:extLst>
              <a:ext uri="{FF2B5EF4-FFF2-40B4-BE49-F238E27FC236}">
                <a16:creationId xmlns:a16="http://schemas.microsoft.com/office/drawing/2014/main" id="{727CE960-8379-40F4-AAA5-1C5D97A21A8B}"/>
              </a:ext>
            </a:extLst>
          </p:cNvPr>
          <p:cNvSpPr>
            <a:spLocks noGrp="1"/>
          </p:cNvSpPr>
          <p:nvPr>
            <p:ph type="body" idx="34"/>
          </p:nvPr>
        </p:nvSpPr>
        <p:spPr/>
        <p:txBody>
          <a:bodyPr>
            <a:normAutofit fontScale="85000" lnSpcReduction="10000"/>
          </a:bodyPr>
          <a:lstStyle/>
          <a:p>
            <a:r>
              <a:rPr lang="en-US" dirty="0"/>
              <a:t>Easy on the eyes &amp; professional</a:t>
            </a:r>
            <a:endParaRPr lang="ru-RU" dirty="0"/>
          </a:p>
        </p:txBody>
      </p:sp>
      <p:sp>
        <p:nvSpPr>
          <p:cNvPr id="14" name="Text Placeholder 13">
            <a:extLst>
              <a:ext uri="{FF2B5EF4-FFF2-40B4-BE49-F238E27FC236}">
                <a16:creationId xmlns:a16="http://schemas.microsoft.com/office/drawing/2014/main" id="{CD77B647-E767-4BF7-9BBB-4670F75C62E5}"/>
              </a:ext>
            </a:extLst>
          </p:cNvPr>
          <p:cNvSpPr>
            <a:spLocks noGrp="1"/>
          </p:cNvSpPr>
          <p:nvPr>
            <p:ph type="body" idx="33"/>
          </p:nvPr>
        </p:nvSpPr>
        <p:spPr/>
        <p:txBody>
          <a:bodyPr>
            <a:normAutofit/>
          </a:bodyPr>
          <a:lstStyle/>
          <a:p>
            <a:r>
              <a:rPr lang="en-US" dirty="0">
                <a:solidFill>
                  <a:schemeClr val="bg2"/>
                </a:solidFill>
              </a:rPr>
              <a:t>Determining a good style that not only looked good but also reflected the project professionally was a difficult decision</a:t>
            </a:r>
          </a:p>
          <a:p>
            <a:r>
              <a:rPr lang="en-US" dirty="0">
                <a:solidFill>
                  <a:schemeClr val="bg2"/>
                </a:solidFill>
              </a:rPr>
              <a:t>Color choices could be “annoying” or illegible during presentation</a:t>
            </a:r>
          </a:p>
        </p:txBody>
      </p:sp>
      <p:sp>
        <p:nvSpPr>
          <p:cNvPr id="10" name="Text Placeholder 9">
            <a:extLst>
              <a:ext uri="{FF2B5EF4-FFF2-40B4-BE49-F238E27FC236}">
                <a16:creationId xmlns:a16="http://schemas.microsoft.com/office/drawing/2014/main" id="{67777536-862A-4117-99A6-08D618025F3E}"/>
              </a:ext>
            </a:extLst>
          </p:cNvPr>
          <p:cNvSpPr>
            <a:spLocks noGrp="1"/>
          </p:cNvSpPr>
          <p:nvPr>
            <p:ph type="body" sz="quarter" idx="31"/>
          </p:nvPr>
        </p:nvSpPr>
        <p:spPr/>
        <p:txBody>
          <a:bodyPr/>
          <a:lstStyle/>
          <a:p>
            <a:r>
              <a:rPr lang="en-US" dirty="0"/>
              <a:t>3</a:t>
            </a:r>
            <a:endParaRPr lang="ru-RU" dirty="0"/>
          </a:p>
        </p:txBody>
      </p:sp>
      <p:sp>
        <p:nvSpPr>
          <p:cNvPr id="19" name="Text Placeholder 18">
            <a:extLst>
              <a:ext uri="{FF2B5EF4-FFF2-40B4-BE49-F238E27FC236}">
                <a16:creationId xmlns:a16="http://schemas.microsoft.com/office/drawing/2014/main" id="{12F7FE6A-EF99-4A0F-B41B-9EED6BCFB58F}"/>
              </a:ext>
            </a:extLst>
          </p:cNvPr>
          <p:cNvSpPr>
            <a:spLocks noGrp="1"/>
          </p:cNvSpPr>
          <p:nvPr>
            <p:ph type="body" idx="38"/>
          </p:nvPr>
        </p:nvSpPr>
        <p:spPr/>
        <p:txBody>
          <a:bodyPr/>
          <a:lstStyle/>
          <a:p>
            <a:r>
              <a:rPr lang="en-US" dirty="0"/>
              <a:t>GitHub API Limits</a:t>
            </a:r>
            <a:endParaRPr lang="ru-RU" dirty="0"/>
          </a:p>
        </p:txBody>
      </p:sp>
      <p:sp>
        <p:nvSpPr>
          <p:cNvPr id="18" name="Text Placeholder 17">
            <a:extLst>
              <a:ext uri="{FF2B5EF4-FFF2-40B4-BE49-F238E27FC236}">
                <a16:creationId xmlns:a16="http://schemas.microsoft.com/office/drawing/2014/main" id="{8437F6BD-1892-43B0-BD66-91036E5CAAF7}"/>
              </a:ext>
            </a:extLst>
          </p:cNvPr>
          <p:cNvSpPr>
            <a:spLocks noGrp="1"/>
          </p:cNvSpPr>
          <p:nvPr>
            <p:ph type="body" idx="37"/>
          </p:nvPr>
        </p:nvSpPr>
        <p:spPr/>
        <p:txBody>
          <a:bodyPr/>
          <a:lstStyle/>
          <a:p>
            <a:r>
              <a:rPr lang="en-US" dirty="0"/>
              <a:t>Request rates limit testing</a:t>
            </a:r>
            <a:endParaRPr lang="ru-RU" dirty="0"/>
          </a:p>
        </p:txBody>
      </p:sp>
      <p:sp>
        <p:nvSpPr>
          <p:cNvPr id="17" name="Text Placeholder 16">
            <a:extLst>
              <a:ext uri="{FF2B5EF4-FFF2-40B4-BE49-F238E27FC236}">
                <a16:creationId xmlns:a16="http://schemas.microsoft.com/office/drawing/2014/main" id="{ED753487-20C4-4668-BE91-11BEE80F5B0C}"/>
              </a:ext>
            </a:extLst>
          </p:cNvPr>
          <p:cNvSpPr>
            <a:spLocks noGrp="1"/>
          </p:cNvSpPr>
          <p:nvPr>
            <p:ph type="body" idx="36"/>
          </p:nvPr>
        </p:nvSpPr>
        <p:spPr>
          <a:xfrm>
            <a:off x="8975159" y="3147170"/>
            <a:ext cx="2589369" cy="2311934"/>
          </a:xfrm>
        </p:spPr>
        <p:txBody>
          <a:bodyPr>
            <a:normAutofit/>
          </a:bodyPr>
          <a:lstStyle/>
          <a:p>
            <a:r>
              <a:rPr lang="en-US" dirty="0">
                <a:solidFill>
                  <a:schemeClr val="bg2"/>
                </a:solidFill>
              </a:rPr>
              <a:t>GitHub has a limit on number of API requests from a single location when not </a:t>
            </a:r>
            <a:r>
              <a:rPr lang="en-US" dirty="0" err="1">
                <a:solidFill>
                  <a:schemeClr val="bg2"/>
                </a:solidFill>
              </a:rPr>
              <a:t>auth’d</a:t>
            </a:r>
            <a:endParaRPr lang="en-US" dirty="0">
              <a:solidFill>
                <a:schemeClr val="bg2"/>
              </a:solidFill>
            </a:endParaRPr>
          </a:p>
          <a:p>
            <a:r>
              <a:rPr lang="en-US" dirty="0">
                <a:solidFill>
                  <a:schemeClr val="bg2"/>
                </a:solidFill>
              </a:rPr>
              <a:t>Only 50 requests per 24 hours meant we had to incorporate some sort of </a:t>
            </a:r>
            <a:r>
              <a:rPr lang="en-US" dirty="0" err="1">
                <a:solidFill>
                  <a:schemeClr val="bg2"/>
                </a:solidFill>
              </a:rPr>
              <a:t>auth</a:t>
            </a:r>
            <a:r>
              <a:rPr lang="en-US" dirty="0">
                <a:solidFill>
                  <a:schemeClr val="bg2"/>
                </a:solidFill>
              </a:rPr>
              <a:t> key</a:t>
            </a:r>
          </a:p>
          <a:p>
            <a:endParaRPr lang="en-US" dirty="0">
              <a:solidFill>
                <a:schemeClr val="bg2"/>
              </a:solidFill>
            </a:endParaRPr>
          </a:p>
        </p:txBody>
      </p:sp>
      <p:sp>
        <p:nvSpPr>
          <p:cNvPr id="6" name="Slide Number Placeholder 5">
            <a:extLst>
              <a:ext uri="{FF2B5EF4-FFF2-40B4-BE49-F238E27FC236}">
                <a16:creationId xmlns:a16="http://schemas.microsoft.com/office/drawing/2014/main" id="{8277F7BB-ABDC-47FC-A794-3AB13968D04A}"/>
              </a:ext>
            </a:extLst>
          </p:cNvPr>
          <p:cNvSpPr>
            <a:spLocks noGrp="1"/>
          </p:cNvSpPr>
          <p:nvPr>
            <p:ph type="sldNum" sz="quarter" idx="12"/>
          </p:nvPr>
        </p:nvSpPr>
        <p:spPr/>
        <p:txBody>
          <a:bodyPr/>
          <a:lstStyle/>
          <a:p>
            <a:fld id="{8D581BC7-E183-40DB-AC97-C19EA4EB8894}" type="slidenum">
              <a:rPr lang="ru-RU" smtClean="0"/>
              <a:pPr/>
              <a:t>6</a:t>
            </a:fld>
            <a:endParaRPr lang="ru-RU" dirty="0"/>
          </a:p>
        </p:txBody>
      </p:sp>
      <p:sp>
        <p:nvSpPr>
          <p:cNvPr id="22" name="Date Placeholder 1">
            <a:extLst>
              <a:ext uri="{FF2B5EF4-FFF2-40B4-BE49-F238E27FC236}">
                <a16:creationId xmlns:a16="http://schemas.microsoft.com/office/drawing/2014/main" id="{5CFF135E-C46B-554E-9395-9E4617A2F183}"/>
              </a:ext>
            </a:extLst>
          </p:cNvPr>
          <p:cNvSpPr>
            <a:spLocks noGrp="1"/>
          </p:cNvSpPr>
          <p:nvPr>
            <p:ph type="dt" sz="half" idx="10"/>
          </p:nvPr>
        </p:nvSpPr>
        <p:spPr>
          <a:xfrm>
            <a:off x="10016836" y="5878720"/>
            <a:ext cx="1336964" cy="298800"/>
          </a:xfrm>
        </p:spPr>
        <p:txBody>
          <a:bodyPr/>
          <a:lstStyle/>
          <a:p>
            <a:r>
              <a:rPr lang="en-US" dirty="0"/>
              <a:t>09.07.2018</a:t>
            </a:r>
            <a:endParaRPr lang="ru-RU" dirty="0"/>
          </a:p>
        </p:txBody>
      </p:sp>
    </p:spTree>
    <p:extLst>
      <p:ext uri="{BB962C8B-B14F-4D97-AF65-F5344CB8AC3E}">
        <p14:creationId xmlns:p14="http://schemas.microsoft.com/office/powerpoint/2010/main" val="314666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780A76D-1C02-3240-8BBA-D5DCE655CD60}"/>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100000"/>
                    </a14:imgEffect>
                    <a14:imgEffect>
                      <a14:colorTemperature colorTemp="5663"/>
                    </a14:imgEffect>
                    <a14:imgEffect>
                      <a14:saturation sat="299000"/>
                    </a14:imgEffect>
                    <a14:imgEffect>
                      <a14:brightnessContrast bright="2000" contrast="1000"/>
                    </a14:imgEffect>
                  </a14:imgLayer>
                </a14:imgProps>
              </a:ext>
            </a:extLst>
          </a:blip>
          <a:srcRect t="10316" r="23298" b="35496"/>
          <a:stretch/>
        </p:blipFill>
        <p:spPr>
          <a:xfrm>
            <a:off x="632413" y="509821"/>
            <a:ext cx="4471850" cy="1864682"/>
          </a:xfrm>
          <a:prstGeom prst="round2DiagRect">
            <a:avLst/>
          </a:prstGeom>
          <a:ln>
            <a:noFill/>
          </a:ln>
          <a:effectLst>
            <a:outerShdw blurRad="50800" dist="38100" dir="8100000" algn="tr" rotWithShape="0">
              <a:prstClr val="black">
                <a:alpha val="40000"/>
              </a:prstClr>
            </a:outerShdw>
          </a:effectLst>
        </p:spPr>
      </p:pic>
      <p:sp>
        <p:nvSpPr>
          <p:cNvPr id="5" name="Title 4">
            <a:extLst>
              <a:ext uri="{FF2B5EF4-FFF2-40B4-BE49-F238E27FC236}">
                <a16:creationId xmlns:a16="http://schemas.microsoft.com/office/drawing/2014/main" id="{9FFA9230-37E2-4CEB-A3E5-B704CE27367E}"/>
              </a:ext>
            </a:extLst>
          </p:cNvPr>
          <p:cNvSpPr>
            <a:spLocks noGrp="1"/>
          </p:cNvSpPr>
          <p:nvPr>
            <p:ph type="title"/>
          </p:nvPr>
        </p:nvSpPr>
        <p:spPr/>
        <p:txBody>
          <a:bodyPr>
            <a:normAutofit/>
          </a:bodyPr>
          <a:lstStyle/>
          <a:p>
            <a:r>
              <a:rPr lang="en-US" sz="4000" dirty="0"/>
              <a:t>WINS</a:t>
            </a:r>
            <a:endParaRPr lang="ru-RU" sz="4000" dirty="0"/>
          </a:p>
        </p:txBody>
      </p:sp>
      <p:sp>
        <p:nvSpPr>
          <p:cNvPr id="10" name="Text Placeholder 9">
            <a:extLst>
              <a:ext uri="{FF2B5EF4-FFF2-40B4-BE49-F238E27FC236}">
                <a16:creationId xmlns:a16="http://schemas.microsoft.com/office/drawing/2014/main" id="{89BE0DA3-3A03-418B-B7CF-0D4107499B9C}"/>
              </a:ext>
            </a:extLst>
          </p:cNvPr>
          <p:cNvSpPr>
            <a:spLocks noGrp="1"/>
          </p:cNvSpPr>
          <p:nvPr>
            <p:ph type="body" sz="quarter" idx="26"/>
          </p:nvPr>
        </p:nvSpPr>
        <p:spPr/>
        <p:style>
          <a:lnRef idx="2">
            <a:schemeClr val="dk1"/>
          </a:lnRef>
          <a:fillRef idx="1">
            <a:schemeClr val="lt1"/>
          </a:fillRef>
          <a:effectRef idx="0">
            <a:schemeClr val="dk1"/>
          </a:effectRef>
          <a:fontRef idx="minor">
            <a:schemeClr val="dk1"/>
          </a:fontRef>
        </p:style>
        <p:txBody>
          <a:bodyPr/>
          <a:lstStyle/>
          <a:p>
            <a:r>
              <a:rPr lang="en-US" dirty="0">
                <a:ln w="6350">
                  <a:solidFill>
                    <a:schemeClr val="tx1">
                      <a:lumMod val="60000"/>
                      <a:lumOff val="40000"/>
                    </a:schemeClr>
                  </a:solidFill>
                </a:ln>
              </a:rPr>
              <a:t>1</a:t>
            </a:r>
            <a:endParaRPr lang="ru-RU" dirty="0">
              <a:ln w="6350">
                <a:solidFill>
                  <a:schemeClr val="tx1">
                    <a:lumMod val="60000"/>
                    <a:lumOff val="40000"/>
                  </a:schemeClr>
                </a:solidFill>
              </a:ln>
            </a:endParaRPr>
          </a:p>
        </p:txBody>
      </p:sp>
      <p:sp>
        <p:nvSpPr>
          <p:cNvPr id="9" name="Text Placeholder 8">
            <a:extLst>
              <a:ext uri="{FF2B5EF4-FFF2-40B4-BE49-F238E27FC236}">
                <a16:creationId xmlns:a16="http://schemas.microsoft.com/office/drawing/2014/main" id="{4E74A44B-1AAF-44D0-A426-104890F03E29}"/>
              </a:ext>
            </a:extLst>
          </p:cNvPr>
          <p:cNvSpPr>
            <a:spLocks noGrp="1"/>
          </p:cNvSpPr>
          <p:nvPr>
            <p:ph type="body" idx="16"/>
          </p:nvPr>
        </p:nvSpPr>
        <p:spPr/>
        <p:txBody>
          <a:bodyPr/>
          <a:lstStyle/>
          <a:p>
            <a:r>
              <a:rPr lang="en-US" dirty="0"/>
              <a:t>GCalendar API</a:t>
            </a:r>
            <a:endParaRPr lang="ru-RU" dirty="0"/>
          </a:p>
        </p:txBody>
      </p:sp>
      <p:sp>
        <p:nvSpPr>
          <p:cNvPr id="8" name="Text Placeholder 7">
            <a:extLst>
              <a:ext uri="{FF2B5EF4-FFF2-40B4-BE49-F238E27FC236}">
                <a16:creationId xmlns:a16="http://schemas.microsoft.com/office/drawing/2014/main" id="{D5450AF9-6A8E-4054-A832-F7BF5DA0E16C}"/>
              </a:ext>
            </a:extLst>
          </p:cNvPr>
          <p:cNvSpPr>
            <a:spLocks noGrp="1"/>
          </p:cNvSpPr>
          <p:nvPr>
            <p:ph type="body" idx="14"/>
          </p:nvPr>
        </p:nvSpPr>
        <p:spPr/>
        <p:txBody>
          <a:bodyPr>
            <a:normAutofit/>
          </a:bodyPr>
          <a:lstStyle/>
          <a:p>
            <a:r>
              <a:rPr lang="en-US" dirty="0">
                <a:solidFill>
                  <a:schemeClr val="bg2"/>
                </a:solidFill>
              </a:rPr>
              <a:t>Originally a much more basic feature of just showing off the start/deadlines for the project, we were able to utilize the Google Calendar API to actually create a calendar with events that could be shared and used collaboratively.</a:t>
            </a:r>
            <a:endParaRPr lang="ru-RU" dirty="0">
              <a:solidFill>
                <a:schemeClr val="bg2"/>
              </a:solidFill>
            </a:endParaRPr>
          </a:p>
        </p:txBody>
      </p:sp>
      <p:sp>
        <p:nvSpPr>
          <p:cNvPr id="12" name="Text Placeholder 11">
            <a:extLst>
              <a:ext uri="{FF2B5EF4-FFF2-40B4-BE49-F238E27FC236}">
                <a16:creationId xmlns:a16="http://schemas.microsoft.com/office/drawing/2014/main" id="{CC46A248-3DD2-4083-A410-269D3C38BC7D}"/>
              </a:ext>
            </a:extLst>
          </p:cNvPr>
          <p:cNvSpPr>
            <a:spLocks noGrp="1"/>
          </p:cNvSpPr>
          <p:nvPr>
            <p:ph type="body" sz="quarter" idx="28"/>
          </p:nvPr>
        </p:nvSpPr>
        <p:spPr/>
        <p:style>
          <a:lnRef idx="2">
            <a:schemeClr val="dk1"/>
          </a:lnRef>
          <a:fillRef idx="1">
            <a:schemeClr val="lt1"/>
          </a:fillRef>
          <a:effectRef idx="0">
            <a:schemeClr val="dk1"/>
          </a:effectRef>
          <a:fontRef idx="minor">
            <a:schemeClr val="dk1"/>
          </a:fontRef>
        </p:style>
        <p:txBody>
          <a:bodyPr/>
          <a:lstStyle/>
          <a:p>
            <a:r>
              <a:rPr lang="en-US" dirty="0">
                <a:ln w="6350">
                  <a:solidFill>
                    <a:schemeClr val="tx1">
                      <a:lumMod val="60000"/>
                      <a:lumOff val="40000"/>
                    </a:schemeClr>
                  </a:solidFill>
                </a:ln>
              </a:rPr>
              <a:t>2</a:t>
            </a:r>
            <a:endParaRPr lang="ru-RU" dirty="0">
              <a:ln w="6350">
                <a:solidFill>
                  <a:schemeClr val="tx1">
                    <a:lumMod val="60000"/>
                    <a:lumOff val="40000"/>
                  </a:schemeClr>
                </a:solidFill>
              </a:ln>
            </a:endParaRPr>
          </a:p>
        </p:txBody>
      </p:sp>
      <p:sp>
        <p:nvSpPr>
          <p:cNvPr id="13" name="Text Placeholder 12">
            <a:extLst>
              <a:ext uri="{FF2B5EF4-FFF2-40B4-BE49-F238E27FC236}">
                <a16:creationId xmlns:a16="http://schemas.microsoft.com/office/drawing/2014/main" id="{C2591E4E-87B2-4D64-B582-FBD4968920C5}"/>
              </a:ext>
            </a:extLst>
          </p:cNvPr>
          <p:cNvSpPr>
            <a:spLocks noGrp="1"/>
          </p:cNvSpPr>
          <p:nvPr>
            <p:ph type="body" idx="29"/>
          </p:nvPr>
        </p:nvSpPr>
        <p:spPr/>
        <p:txBody>
          <a:bodyPr/>
          <a:lstStyle/>
          <a:p>
            <a:r>
              <a:rPr lang="en-US" dirty="0"/>
              <a:t>Kanban Workflow</a:t>
            </a:r>
            <a:endParaRPr lang="ru-RU" dirty="0"/>
          </a:p>
        </p:txBody>
      </p:sp>
      <p:sp>
        <p:nvSpPr>
          <p:cNvPr id="11" name="Text Placeholder 10">
            <a:extLst>
              <a:ext uri="{FF2B5EF4-FFF2-40B4-BE49-F238E27FC236}">
                <a16:creationId xmlns:a16="http://schemas.microsoft.com/office/drawing/2014/main" id="{D02433E8-0DB5-41D8-8B35-D76C17922FE5}"/>
              </a:ext>
            </a:extLst>
          </p:cNvPr>
          <p:cNvSpPr>
            <a:spLocks noGrp="1"/>
          </p:cNvSpPr>
          <p:nvPr>
            <p:ph type="body" idx="27"/>
          </p:nvPr>
        </p:nvSpPr>
        <p:spPr/>
        <p:txBody>
          <a:bodyPr>
            <a:normAutofit/>
          </a:bodyPr>
          <a:lstStyle/>
          <a:p>
            <a:r>
              <a:rPr lang="en-US" dirty="0">
                <a:solidFill>
                  <a:schemeClr val="bg2"/>
                </a:solidFill>
              </a:rPr>
              <a:t>At the beginning of the project, we knew we needed to be organized. We used the Kanban board on our GitHub repo to track our features, issues, and stretch goals throughout the week.</a:t>
            </a:r>
            <a:endParaRPr lang="ru-RU" dirty="0">
              <a:solidFill>
                <a:schemeClr val="bg2"/>
              </a:solidFill>
            </a:endParaRPr>
          </a:p>
        </p:txBody>
      </p:sp>
      <p:sp>
        <p:nvSpPr>
          <p:cNvPr id="15" name="Text Placeholder 14">
            <a:extLst>
              <a:ext uri="{FF2B5EF4-FFF2-40B4-BE49-F238E27FC236}">
                <a16:creationId xmlns:a16="http://schemas.microsoft.com/office/drawing/2014/main" id="{A0DE6855-935C-4D9C-A6CA-A30ED4BC73A2}"/>
              </a:ext>
            </a:extLst>
          </p:cNvPr>
          <p:cNvSpPr>
            <a:spLocks noGrp="1"/>
          </p:cNvSpPr>
          <p:nvPr>
            <p:ph type="body" sz="quarter" idx="31"/>
          </p:nvPr>
        </p:nvSpPr>
        <p:spPr>
          <a:xfrm>
            <a:off x="8515701" y="2760518"/>
            <a:ext cx="978408" cy="978408"/>
          </a:xfrm>
        </p:spPr>
        <p:style>
          <a:lnRef idx="2">
            <a:schemeClr val="dk1"/>
          </a:lnRef>
          <a:fillRef idx="1">
            <a:schemeClr val="lt1"/>
          </a:fillRef>
          <a:effectRef idx="0">
            <a:schemeClr val="dk1"/>
          </a:effectRef>
          <a:fontRef idx="minor">
            <a:schemeClr val="dk1"/>
          </a:fontRef>
        </p:style>
        <p:txBody>
          <a:bodyPr/>
          <a:lstStyle/>
          <a:p>
            <a:r>
              <a:rPr lang="en-US" dirty="0">
                <a:ln w="6350">
                  <a:solidFill>
                    <a:schemeClr val="tx1">
                      <a:lumMod val="60000"/>
                      <a:lumOff val="40000"/>
                    </a:schemeClr>
                  </a:solidFill>
                </a:ln>
              </a:rPr>
              <a:t>3</a:t>
            </a:r>
            <a:endParaRPr lang="ru-RU" dirty="0">
              <a:ln w="6350">
                <a:solidFill>
                  <a:schemeClr val="tx1">
                    <a:lumMod val="60000"/>
                    <a:lumOff val="40000"/>
                  </a:schemeClr>
                </a:solidFill>
              </a:ln>
            </a:endParaRPr>
          </a:p>
        </p:txBody>
      </p:sp>
      <p:sp>
        <p:nvSpPr>
          <p:cNvPr id="16" name="Text Placeholder 15">
            <a:extLst>
              <a:ext uri="{FF2B5EF4-FFF2-40B4-BE49-F238E27FC236}">
                <a16:creationId xmlns:a16="http://schemas.microsoft.com/office/drawing/2014/main" id="{A9BECA94-5E25-4E6D-A58C-7792A89CED7C}"/>
              </a:ext>
            </a:extLst>
          </p:cNvPr>
          <p:cNvSpPr>
            <a:spLocks noGrp="1"/>
          </p:cNvSpPr>
          <p:nvPr>
            <p:ph type="body" idx="32"/>
          </p:nvPr>
        </p:nvSpPr>
        <p:spPr>
          <a:xfrm>
            <a:off x="8515702" y="3858610"/>
            <a:ext cx="3532136" cy="328343"/>
          </a:xfrm>
        </p:spPr>
        <p:txBody>
          <a:bodyPr>
            <a:normAutofit/>
          </a:bodyPr>
          <a:lstStyle/>
          <a:p>
            <a:r>
              <a:rPr lang="en-US" dirty="0"/>
              <a:t>Heroku PSQL Collaboration</a:t>
            </a:r>
            <a:endParaRPr lang="ru-RU" dirty="0"/>
          </a:p>
        </p:txBody>
      </p:sp>
      <p:sp>
        <p:nvSpPr>
          <p:cNvPr id="14" name="Text Placeholder 13">
            <a:extLst>
              <a:ext uri="{FF2B5EF4-FFF2-40B4-BE49-F238E27FC236}">
                <a16:creationId xmlns:a16="http://schemas.microsoft.com/office/drawing/2014/main" id="{1A32FF73-A652-43C6-96BD-425851F591BC}"/>
              </a:ext>
            </a:extLst>
          </p:cNvPr>
          <p:cNvSpPr>
            <a:spLocks noGrp="1"/>
          </p:cNvSpPr>
          <p:nvPr>
            <p:ph type="body" idx="30"/>
          </p:nvPr>
        </p:nvSpPr>
        <p:spPr/>
        <p:txBody>
          <a:bodyPr>
            <a:normAutofit/>
          </a:bodyPr>
          <a:lstStyle/>
          <a:p>
            <a:r>
              <a:rPr lang="en-US" dirty="0">
                <a:solidFill>
                  <a:schemeClr val="bg2"/>
                </a:solidFill>
              </a:rPr>
              <a:t>We initially used a PostgreSQL dump to share the database schema and data with the team. A Heroku function allowed everyone to get that information with a single line in our terminals. Score!</a:t>
            </a:r>
            <a:endParaRPr lang="ru-RU" dirty="0">
              <a:solidFill>
                <a:schemeClr val="bg2"/>
              </a:solidFill>
            </a:endParaRPr>
          </a:p>
        </p:txBody>
      </p:sp>
      <p:sp>
        <p:nvSpPr>
          <p:cNvPr id="4" name="Slide Number Placeholder 3">
            <a:extLst>
              <a:ext uri="{FF2B5EF4-FFF2-40B4-BE49-F238E27FC236}">
                <a16:creationId xmlns:a16="http://schemas.microsoft.com/office/drawing/2014/main" id="{30CD95F8-281D-4A11-99F2-9795C5264F76}"/>
              </a:ext>
            </a:extLst>
          </p:cNvPr>
          <p:cNvSpPr>
            <a:spLocks noGrp="1"/>
          </p:cNvSpPr>
          <p:nvPr>
            <p:ph type="sldNum" sz="quarter" idx="12"/>
          </p:nvPr>
        </p:nvSpPr>
        <p:spPr/>
        <p:txBody>
          <a:bodyPr/>
          <a:lstStyle/>
          <a:p>
            <a:fld id="{8D581BC7-E183-40DB-AC97-C19EA4EB8894}" type="slidenum">
              <a:rPr lang="ru-RU" smtClean="0"/>
              <a:pPr/>
              <a:t>7</a:t>
            </a:fld>
            <a:endParaRPr lang="ru-RU" dirty="0"/>
          </a:p>
        </p:txBody>
      </p:sp>
      <p:sp>
        <p:nvSpPr>
          <p:cNvPr id="2" name="Date Placeholder 1">
            <a:extLst>
              <a:ext uri="{FF2B5EF4-FFF2-40B4-BE49-F238E27FC236}">
                <a16:creationId xmlns:a16="http://schemas.microsoft.com/office/drawing/2014/main" id="{AC3AE2A4-3957-4B28-BF08-92D47AFB3D61}"/>
              </a:ext>
            </a:extLst>
          </p:cNvPr>
          <p:cNvSpPr>
            <a:spLocks noGrp="1"/>
          </p:cNvSpPr>
          <p:nvPr>
            <p:ph type="dt" sz="half" idx="10"/>
          </p:nvPr>
        </p:nvSpPr>
        <p:spPr/>
        <p:txBody>
          <a:bodyPr/>
          <a:lstStyle/>
          <a:p>
            <a:r>
              <a:rPr lang="en-US" dirty="0"/>
              <a:t>09.07.2018</a:t>
            </a:r>
            <a:endParaRPr lang="ru-RU" dirty="0"/>
          </a:p>
        </p:txBody>
      </p:sp>
      <p:sp>
        <p:nvSpPr>
          <p:cNvPr id="6" name="Text Placeholder 5">
            <a:extLst>
              <a:ext uri="{FF2B5EF4-FFF2-40B4-BE49-F238E27FC236}">
                <a16:creationId xmlns:a16="http://schemas.microsoft.com/office/drawing/2014/main" id="{04CE41FD-E209-4A5A-A2E8-544E35CFA6C5}"/>
              </a:ext>
            </a:extLst>
          </p:cNvPr>
          <p:cNvSpPr>
            <a:spLocks noGrp="1"/>
          </p:cNvSpPr>
          <p:nvPr>
            <p:ph type="body" idx="1"/>
          </p:nvPr>
        </p:nvSpPr>
        <p:spPr>
          <a:xfrm>
            <a:off x="5622323" y="1625821"/>
            <a:ext cx="5771801" cy="569085"/>
          </a:xfrm>
        </p:spPr>
        <p:txBody>
          <a:bodyPr>
            <a:normAutofit fontScale="92500"/>
          </a:bodyPr>
          <a:lstStyle/>
          <a:p>
            <a:r>
              <a:rPr lang="en-US" dirty="0">
                <a:solidFill>
                  <a:schemeClr val="tx1">
                    <a:lumMod val="60000"/>
                    <a:lumOff val="40000"/>
                  </a:schemeClr>
                </a:solidFill>
              </a:rPr>
              <a:t>DURING DEVELOPMENT, WE STUMBLED ACROSS SOME AMAZING PIECES OF TECHNOLOGY THAT WE JUST </a:t>
            </a:r>
            <a:r>
              <a:rPr lang="en-US" u="sng" dirty="0">
                <a:solidFill>
                  <a:schemeClr val="tx1">
                    <a:lumMod val="60000"/>
                    <a:lumOff val="40000"/>
                  </a:schemeClr>
                </a:solidFill>
              </a:rPr>
              <a:t>HAD</a:t>
            </a:r>
            <a:r>
              <a:rPr lang="en-US" dirty="0">
                <a:solidFill>
                  <a:schemeClr val="tx1">
                    <a:lumMod val="60000"/>
                    <a:lumOff val="40000"/>
                  </a:schemeClr>
                </a:solidFill>
              </a:rPr>
              <a:t> TO USE</a:t>
            </a:r>
            <a:endParaRPr lang="ru-RU" dirty="0">
              <a:solidFill>
                <a:schemeClr val="tx1">
                  <a:lumMod val="60000"/>
                  <a:lumOff val="40000"/>
                </a:schemeClr>
              </a:solidFill>
            </a:endParaRPr>
          </a:p>
        </p:txBody>
      </p:sp>
    </p:spTree>
    <p:extLst>
      <p:ext uri="{BB962C8B-B14F-4D97-AF65-F5344CB8AC3E}">
        <p14:creationId xmlns:p14="http://schemas.microsoft.com/office/powerpoint/2010/main" val="1234091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bstract background">
            <a:extLst>
              <a:ext uri="{FF2B5EF4-FFF2-40B4-BE49-F238E27FC236}">
                <a16:creationId xmlns:a16="http://schemas.microsoft.com/office/drawing/2014/main" id="{8326B02F-CCB2-45DB-8011-D2968AD61203}"/>
              </a:ext>
            </a:extLst>
          </p:cNvPr>
          <p:cNvPicPr>
            <a:picLocks noGrp="1" noChangeAspect="1"/>
          </p:cNvPicPr>
          <p:nvPr>
            <p:ph type="pic" sz="quarter" idx="31"/>
          </p:nvPr>
        </p:nvPicPr>
        <p:blipFill rotWithShape="1">
          <a:blip r:embed="rId3">
            <a:extLst>
              <a:ext uri="{28A0092B-C50C-407E-A947-70E740481C1C}">
                <a14:useLocalDpi xmlns:a14="http://schemas.microsoft.com/office/drawing/2010/main" val="0"/>
              </a:ext>
            </a:extLst>
          </a:blip>
          <a:srcRect/>
          <a:stretch/>
        </p:blipFill>
        <p:spPr/>
      </p:pic>
      <p:pic>
        <p:nvPicPr>
          <p:cNvPr id="21" name="Picture Placeholder 20" descr="Abstract background">
            <a:extLst>
              <a:ext uri="{FF2B5EF4-FFF2-40B4-BE49-F238E27FC236}">
                <a16:creationId xmlns:a16="http://schemas.microsoft.com/office/drawing/2014/main" id="{CFD930F2-FED4-475C-A75D-6AB046729949}"/>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a:xfrm>
            <a:off x="3315505" y="1976894"/>
            <a:ext cx="1819656" cy="3108960"/>
          </a:xfrm>
        </p:spPr>
      </p:pic>
      <p:sp>
        <p:nvSpPr>
          <p:cNvPr id="5" name="Title 4">
            <a:extLst>
              <a:ext uri="{FF2B5EF4-FFF2-40B4-BE49-F238E27FC236}">
                <a16:creationId xmlns:a16="http://schemas.microsoft.com/office/drawing/2014/main" id="{971E61A3-1D57-4708-B548-E59863785D2E}"/>
              </a:ext>
            </a:extLst>
          </p:cNvPr>
          <p:cNvSpPr>
            <a:spLocks noGrp="1"/>
          </p:cNvSpPr>
          <p:nvPr>
            <p:ph type="title"/>
          </p:nvPr>
        </p:nvSpPr>
        <p:spPr/>
        <p:txBody>
          <a:bodyPr/>
          <a:lstStyle/>
          <a:p>
            <a:r>
              <a:rPr lang="en-US" dirty="0"/>
              <a:t>MOBILE FIRST</a:t>
            </a:r>
            <a:endParaRPr lang="ru-RU" dirty="0"/>
          </a:p>
        </p:txBody>
      </p:sp>
      <p:sp>
        <p:nvSpPr>
          <p:cNvPr id="6" name="Text Placeholder 5">
            <a:extLst>
              <a:ext uri="{FF2B5EF4-FFF2-40B4-BE49-F238E27FC236}">
                <a16:creationId xmlns:a16="http://schemas.microsoft.com/office/drawing/2014/main" id="{106F646D-B036-48DA-A242-2C9263AC3CF1}"/>
              </a:ext>
            </a:extLst>
          </p:cNvPr>
          <p:cNvSpPr>
            <a:spLocks noGrp="1"/>
          </p:cNvSpPr>
          <p:nvPr>
            <p:ph type="body" idx="1"/>
          </p:nvPr>
        </p:nvSpPr>
        <p:spPr/>
        <p:txBody>
          <a:bodyPr>
            <a:normAutofit/>
          </a:bodyPr>
          <a:lstStyle/>
          <a:p>
            <a:r>
              <a:rPr lang="en-US" dirty="0">
                <a:solidFill>
                  <a:schemeClr val="tx1">
                    <a:lumMod val="60000"/>
                    <a:lumOff val="40000"/>
                  </a:schemeClr>
                </a:solidFill>
              </a:rPr>
              <a:t>Designed with mobile-first in-mind, you can always have all of your project details right in the palm of your hand</a:t>
            </a:r>
            <a:endParaRPr lang="ru-RU" dirty="0">
              <a:solidFill>
                <a:schemeClr val="tx1">
                  <a:lumMod val="60000"/>
                  <a:lumOff val="40000"/>
                </a:schemeClr>
              </a:solidFill>
            </a:endParaRPr>
          </a:p>
          <a:p>
            <a:endParaRPr lang="ru-RU" dirty="0"/>
          </a:p>
        </p:txBody>
      </p:sp>
      <p:sp>
        <p:nvSpPr>
          <p:cNvPr id="8" name="Text Placeholder 7">
            <a:extLst>
              <a:ext uri="{FF2B5EF4-FFF2-40B4-BE49-F238E27FC236}">
                <a16:creationId xmlns:a16="http://schemas.microsoft.com/office/drawing/2014/main" id="{FA2259AB-530E-4F31-A710-6CF0B478F1C7}"/>
              </a:ext>
            </a:extLst>
          </p:cNvPr>
          <p:cNvSpPr>
            <a:spLocks noGrp="1"/>
          </p:cNvSpPr>
          <p:nvPr>
            <p:ph type="body" idx="30"/>
          </p:nvPr>
        </p:nvSpPr>
        <p:spPr/>
        <p:txBody>
          <a:bodyPr>
            <a:normAutofit lnSpcReduction="10000"/>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a:p>
            <a:r>
              <a:rPr lang="en-US" dirty="0"/>
              <a:t>Nunc viverra imperdiet enim. Fusce est. Vivamus a tellus.</a:t>
            </a:r>
          </a:p>
          <a:p>
            <a:endParaRPr lang="en-US" dirty="0"/>
          </a:p>
          <a:p>
            <a:r>
              <a:rPr lang="en-US" dirty="0"/>
              <a:t>Pellentesque habitant morbi tristique senectus et netus et malesuada fames ac turpis egestas. Proin pharetra nonummy pede. Mauris et orci.</a:t>
            </a:r>
          </a:p>
        </p:txBody>
      </p:sp>
      <p:sp>
        <p:nvSpPr>
          <p:cNvPr id="4" name="Slide Number Placeholder 3">
            <a:extLst>
              <a:ext uri="{FF2B5EF4-FFF2-40B4-BE49-F238E27FC236}">
                <a16:creationId xmlns:a16="http://schemas.microsoft.com/office/drawing/2014/main" id="{98CB8384-B0BB-4EA8-B9C0-C29BC90FA28C}"/>
              </a:ext>
            </a:extLst>
          </p:cNvPr>
          <p:cNvSpPr>
            <a:spLocks noGrp="1"/>
          </p:cNvSpPr>
          <p:nvPr>
            <p:ph type="sldNum" sz="quarter" idx="12"/>
          </p:nvPr>
        </p:nvSpPr>
        <p:spPr/>
        <p:txBody>
          <a:bodyPr/>
          <a:lstStyle/>
          <a:p>
            <a:fld id="{8D581BC7-E183-40DB-AC97-C19EA4EB8894}" type="slidenum">
              <a:rPr lang="ru-RU" smtClean="0"/>
              <a:pPr/>
              <a:t>8</a:t>
            </a:fld>
            <a:endParaRPr lang="ru-RU" dirty="0"/>
          </a:p>
        </p:txBody>
      </p:sp>
      <p:sp>
        <p:nvSpPr>
          <p:cNvPr id="2" name="Date Placeholder 1">
            <a:extLst>
              <a:ext uri="{FF2B5EF4-FFF2-40B4-BE49-F238E27FC236}">
                <a16:creationId xmlns:a16="http://schemas.microsoft.com/office/drawing/2014/main" id="{FC83A74C-977A-4816-891B-118D588AEF80}"/>
              </a:ext>
            </a:extLst>
          </p:cNvPr>
          <p:cNvSpPr>
            <a:spLocks noGrp="1"/>
          </p:cNvSpPr>
          <p:nvPr>
            <p:ph type="dt" sz="half" idx="10"/>
          </p:nvPr>
        </p:nvSpPr>
        <p:spPr/>
        <p:txBody>
          <a:bodyPr/>
          <a:lstStyle/>
          <a:p>
            <a:r>
              <a:rPr lang="en-US" dirty="0"/>
              <a:t>09.07.2018</a:t>
            </a:r>
            <a:endParaRPr lang="ru-RU" dirty="0"/>
          </a:p>
        </p:txBody>
      </p:sp>
      <p:pic>
        <p:nvPicPr>
          <p:cNvPr id="12" name="Picture 11">
            <a:extLst>
              <a:ext uri="{FF2B5EF4-FFF2-40B4-BE49-F238E27FC236}">
                <a16:creationId xmlns:a16="http://schemas.microsoft.com/office/drawing/2014/main" id="{95DEC014-F34D-A244-922E-84A478663E7B}"/>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contrast="54000"/>
                    </a14:imgEffect>
                  </a14:imgLayer>
                </a14:imgProps>
              </a:ext>
            </a:extLst>
          </a:blip>
          <a:srcRect l="2783" r="2783"/>
          <a:stretch/>
        </p:blipFill>
        <p:spPr>
          <a:xfrm>
            <a:off x="3315505" y="1976894"/>
            <a:ext cx="1819656" cy="3108960"/>
          </a:xfrm>
          <a:prstGeom prst="rect">
            <a:avLst/>
          </a:prstGeom>
        </p:spPr>
      </p:pic>
      <p:pic>
        <p:nvPicPr>
          <p:cNvPr id="14" name="Picture 13">
            <a:extLst>
              <a:ext uri="{FF2B5EF4-FFF2-40B4-BE49-F238E27FC236}">
                <a16:creationId xmlns:a16="http://schemas.microsoft.com/office/drawing/2014/main" id="{1C700D83-AABC-9447-A920-31E8AA35AE5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contrast="67000"/>
                    </a14:imgEffect>
                  </a14:imgLayer>
                </a14:imgProps>
              </a:ext>
            </a:extLst>
          </a:blip>
          <a:srcRect r="1057" b="4022"/>
          <a:stretch/>
        </p:blipFill>
        <p:spPr>
          <a:xfrm>
            <a:off x="1102188" y="3517927"/>
            <a:ext cx="2057400" cy="1819656"/>
          </a:xfrm>
          <a:prstGeom prst="rect">
            <a:avLst/>
          </a:prstGeom>
        </p:spPr>
      </p:pic>
    </p:spTree>
    <p:extLst>
      <p:ext uri="{BB962C8B-B14F-4D97-AF65-F5344CB8AC3E}">
        <p14:creationId xmlns:p14="http://schemas.microsoft.com/office/powerpoint/2010/main" val="82448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a:xfrm>
            <a:off x="3863976" y="696583"/>
            <a:ext cx="4464049" cy="633571"/>
          </a:xfrm>
        </p:spPr>
        <p:txBody>
          <a:bodyPr>
            <a:normAutofit/>
          </a:bodyPr>
          <a:lstStyle/>
          <a:p>
            <a:r>
              <a:rPr lang="en-US" sz="4400" dirty="0"/>
              <a:t>Q &amp; A</a:t>
            </a:r>
            <a:endParaRPr lang="ru-RU" sz="4400" dirty="0"/>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0" y="1682496"/>
            <a:ext cx="12191999" cy="3493008"/>
          </a:xfrm>
        </p:spPr>
      </p:pic>
      <p:sp>
        <p:nvSpPr>
          <p:cNvPr id="3" name="Text Placeholder 2">
            <a:extLst>
              <a:ext uri="{FF2B5EF4-FFF2-40B4-BE49-F238E27FC236}">
                <a16:creationId xmlns:a16="http://schemas.microsoft.com/office/drawing/2014/main" id="{C679F2E6-BA14-4C8A-ABD2-DF50609348D1}"/>
              </a:ext>
            </a:extLst>
          </p:cNvPr>
          <p:cNvSpPr>
            <a:spLocks noGrp="1"/>
          </p:cNvSpPr>
          <p:nvPr>
            <p:ph type="body" idx="1"/>
          </p:nvPr>
        </p:nvSpPr>
        <p:spPr>
          <a:xfrm>
            <a:off x="2419863" y="2866767"/>
            <a:ext cx="7352271" cy="1124465"/>
          </a:xfrm>
        </p:spPr>
        <p:txBody>
          <a:bodyPr>
            <a:normAutofit/>
          </a:bodyPr>
          <a:lstStyle/>
          <a:p>
            <a:r>
              <a:rPr lang="en-US" sz="2800" dirty="0">
                <a:solidFill>
                  <a:schemeClr val="tx1">
                    <a:lumMod val="60000"/>
                    <a:lumOff val="40000"/>
                  </a:schemeClr>
                </a:solidFill>
              </a:rPr>
              <a:t>ANY QUESTIONS, SUGGESTIONS, OR USE CASES TO CONSIDER?</a:t>
            </a:r>
            <a:endParaRPr lang="ru-RU" sz="2800" dirty="0">
              <a:solidFill>
                <a:schemeClr val="tx1">
                  <a:lumMod val="60000"/>
                  <a:lumOff val="40000"/>
                </a:schemeClr>
              </a:solidFill>
            </a:endParaRP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ru-RU" smtClean="0"/>
              <a:pPr/>
              <a:t>9</a:t>
            </a:fld>
            <a:endParaRPr lang="ru-RU" dirty="0"/>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09.07.2018</a:t>
            </a:r>
            <a:endParaRPr lang="ru-RU" dirty="0"/>
          </a:p>
        </p:txBody>
      </p:sp>
    </p:spTree>
    <p:extLst>
      <p:ext uri="{BB962C8B-B14F-4D97-AF65-F5344CB8AC3E}">
        <p14:creationId xmlns:p14="http://schemas.microsoft.com/office/powerpoint/2010/main" val="243236713"/>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6" id="{A46B47BE-983D-5945-BB40-440778DCAF16}" vid="{EA1C1ACF-B692-0C43-BE1F-89657B4F8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814</Words>
  <Application>Microsoft Macintosh PowerPoint</Application>
  <PresentationFormat>Widescreen</PresentationFormat>
  <Paragraphs>92</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Courier New</vt:lpstr>
      <vt:lpstr>Gill Sans MT</vt:lpstr>
      <vt:lpstr>Segoe UI</vt:lpstr>
      <vt:lpstr>Segoe UI Light</vt:lpstr>
      <vt:lpstr>Segoe UI Semibold</vt:lpstr>
      <vt:lpstr>Tahoma</vt:lpstr>
      <vt:lpstr>Office Theme</vt:lpstr>
      <vt:lpstr>Code Fellows 301 Project P2T2</vt:lpstr>
      <vt:lpstr>OUR TEAM</vt:lpstr>
      <vt:lpstr>PROBLEM</vt:lpstr>
      <vt:lpstr>SOLUTION:   p2t2</vt:lpstr>
      <vt:lpstr>FEATURES</vt:lpstr>
      <vt:lpstr>HURDLES</vt:lpstr>
      <vt:lpstr>WINS</vt:lpstr>
      <vt:lpstr>MOBILE FIRST</vt:lpstr>
      <vt:lpstr>Q &amp; A</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Candice Thomas</dc:creator>
  <cp:lastModifiedBy/>
  <cp:revision>1</cp:revision>
  <dcterms:created xsi:type="dcterms:W3CDTF">2018-09-06T17:49:13Z</dcterms:created>
  <dcterms:modified xsi:type="dcterms:W3CDTF">2018-09-06T21:42:35Z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2018-08-01T18:26:16.5139576Z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